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341_32386E0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9" r:id="rId6"/>
  </p:sldMasterIdLst>
  <p:notesMasterIdLst>
    <p:notesMasterId r:id="rId23"/>
  </p:notesMasterIdLst>
  <p:sldIdLst>
    <p:sldId id="1063" r:id="rId7"/>
    <p:sldId id="685" r:id="rId8"/>
    <p:sldId id="259" r:id="rId9"/>
    <p:sldId id="1054" r:id="rId10"/>
    <p:sldId id="1055" r:id="rId11"/>
    <p:sldId id="1053" r:id="rId12"/>
    <p:sldId id="283" r:id="rId13"/>
    <p:sldId id="1052" r:id="rId14"/>
    <p:sldId id="833" r:id="rId15"/>
    <p:sldId id="1064" r:id="rId16"/>
    <p:sldId id="1062" r:id="rId17"/>
    <p:sldId id="1057" r:id="rId18"/>
    <p:sldId id="1058" r:id="rId19"/>
    <p:sldId id="1066" r:id="rId20"/>
    <p:sldId id="1060" r:id="rId21"/>
    <p:sldId id="281"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AEA77C-15F0-581C-F1D6-2D93986D2C0D}" name="Ruthie Werner" initials="RW" userId="S::r.werner@113.nl::00fd445c-6914-45a4-abb9-0919c1caf4cf" providerId="AD"/>
  <p188:author id="{3787D6A5-9FAA-FDA7-F2CB-62B6962051FC}" name="Henrietta van Ommen" initials="HO" userId="S::h.vanommen@113.nl::cf9cb6db-ce9c-4179-96df-802c1a1150cc" providerId="AD"/>
  <p188:author id="{77F95BC8-B72E-EBD2-E769-4A0D3DE2323B}" name="Emmie Overbeek" initials="EO" userId="S::e.overbeek@113.nl::cefd5833-8727-4858-951a-8f88685a5e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AA82"/>
    <a:srgbClr val="D9E7E3"/>
    <a:srgbClr val="FBD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7DB97-B184-D773-9F53-DF8E9D37BC3A}" v="1" dt="2024-09-12T06:59:0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5"/>
  </p:normalViewPr>
  <p:slideViewPr>
    <p:cSldViewPr snapToGrid="0">
      <p:cViewPr varScale="1">
        <p:scale>
          <a:sx n="115" d="100"/>
          <a:sy n="115" d="100"/>
        </p:scale>
        <p:origin x="10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omments/modernComment_341_32386E02.xml><?xml version="1.0" encoding="utf-8"?>
<p188:cmLst xmlns:a="http://schemas.openxmlformats.org/drawingml/2006/main" xmlns:r="http://schemas.openxmlformats.org/officeDocument/2006/relationships" xmlns:p188="http://schemas.microsoft.com/office/powerpoint/2018/8/main">
  <p188:cm id="{DEF20E71-77EE-44BA-A44B-B56B6C7D876A}" authorId="{DFAEA77C-15F0-581C-F1D6-2D93986D2C0D}" status="resolved" created="2024-06-13T10:13:29.926" complete="100000">
    <pc:sldMkLst xmlns:pc="http://schemas.microsoft.com/office/powerpoint/2013/main/command">
      <pc:docMk/>
      <pc:sldMk cId="842558978" sldId="833"/>
    </pc:sldMkLst>
    <p188:replyLst>
      <p188:reply id="{D689552C-7FDC-4E9A-BAC8-7BF44CE29866}" authorId="{77F95BC8-B72E-EBD2-E769-4A0D3DE2323B}" created="2024-06-13T10:20:57.847">
        <p188:txBody>
          <a:bodyPr/>
          <a:lstStyle/>
          <a:p>
            <a:r>
              <a:rPr lang="nl-NL"/>
              <a:t>Verplaatst!</a:t>
            </a:r>
          </a:p>
        </p188:txBody>
      </p188:reply>
      <p188:reply id="{ADCD1608-F1E3-4B4C-9429-F931A3248DFD}" authorId="{DFAEA77C-15F0-581C-F1D6-2D93986D2C0D}" created="2024-06-13T10:27:49.080">
        <p188:txBody>
          <a:bodyPr/>
          <a:lstStyle/>
          <a:p>
            <a:r>
              <a:rPr lang="nl-NL"/>
              <a:t>TOP</a:t>
            </a:r>
          </a:p>
        </p188:txBody>
      </p188:reply>
    </p188:replyLst>
    <p188:txBody>
      <a:bodyPr/>
      <a:lstStyle/>
      <a:p>
        <a:r>
          <a:rPr lang="nl-NL"/>
          <a:t>Deze verplaatsen zijn cijfers?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669B4-8E8E-4958-9EA0-C13EEAEE407E}" type="datetimeFigureOut">
              <a:rPr lang="nl-NL" smtClean="0"/>
              <a:t>12-09-2024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5D3B7-8547-4DE3-BD6B-1CDBB220711F}" type="slidenum">
              <a:rPr lang="nl-NL" smtClean="0"/>
              <a:t>‹#›</a:t>
            </a:fld>
            <a:endParaRPr lang="nl-NL"/>
          </a:p>
        </p:txBody>
      </p:sp>
    </p:spTree>
    <p:extLst>
      <p:ext uri="{BB962C8B-B14F-4D97-AF65-F5344CB8AC3E}">
        <p14:creationId xmlns:p14="http://schemas.microsoft.com/office/powerpoint/2010/main" val="139966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4.safelinks.protection.outlook.com/?url=https%3A%2F%2Fwww.igj.nl%2Fover-ons%2Figj-in-cijfers%2Fcijfers-over-meldingen%2Fcijfers-meldingen-jeugdhulp&amp;data=05%7C02%7Cr.werner%40113.nl%7C31dbf50289f74522d4b708dc6dbe3a12%7Cc6773f5f943c443e8a1ccb6e74e5ee62%7C0%7C0%7C638505910999272107%7CUnknown%7CTWFpbGZsb3d8eyJWIjoiMC4wLjAwMDAiLCJQIjoiV2luMzIiLCJBTiI6Ik1haWwiLCJXVCI6Mn0%3D%7C0%7C%7C%7C&amp;sdata=LBqmaOK%2BCvvb0Y8IGwvqBQshjlnfRTaJNHuTNwpXZq8%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ur04.safelinks.protection.outlook.com/?url=https%3A%2F%2Fnos.nl%2Fnieuwsuur%2Fartikel%2F2269390-inspectie-over-suicides-in-de-jeugdzorg-vaak-geen-passende-zorg&amp;data=05%7C02%7Cr.werner%40113.nl%7C31dbf50289f74522d4b708dc6dbe3a12%7Cc6773f5f943c443e8a1ccb6e74e5ee62%7C0%7C0%7C638505910999290349%7CUnknown%7CTWFpbGZsb3d8eyJWIjoiMC4wLjAwMDAiLCJQIjoiV2luMzIiLCJBTiI6Ik1haWwiLCJXVCI6Mn0%3D%7C0%7C%7C%7C&amp;sdata=aHHor6qUv5btXmFKCfuX7sBm5ka5BksSN8CF5OSPBA0%3D&amp;reserved=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04.safelinks.protection.outlook.com/?url=https%3A%2F%2Fwww.igj.nl%2Fover-ons%2Figj-in-cijfers%2Fcijfers-over-meldingen%2Fcijfers-meldingen-jeugdhulp&amp;data=05%7C02%7Cr.werner%40113.nl%7C31dbf50289f74522d4b708dc6dbe3a12%7Cc6773f5f943c443e8a1ccb6e74e5ee62%7C0%7C0%7C638505910999272107%7CUnknown%7CTWFpbGZsb3d8eyJWIjoiMC4wLjAwMDAiLCJQIjoiV2luMzIiLCJBTiI6Ik1haWwiLCJXVCI6Mn0%3D%7C0%7C%7C%7C&amp;sdata=LBqmaOK%2BCvvb0Y8IGwvqBQshjlnfRTaJNHuTNwpXZq8%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ur04.safelinks.protection.outlook.com/?url=https%3A%2F%2Fnos.nl%2Fnieuwsuur%2Fartikel%2F2269390-inspectie-over-suicides-in-de-jeugdzorg-vaak-geen-passende-zorg&amp;data=05%7C02%7Cr.werner%40113.nl%7C31dbf50289f74522d4b708dc6dbe3a12%7Cc6773f5f943c443e8a1ccb6e74e5ee62%7C0%7C0%7C638505910999290349%7CUnknown%7CTWFpbGZsb3d8eyJWIjoiMC4wLjAwMDAiLCJQIjoiV2luMzIiLCJBTiI6Ik1haWwiLCJXVCI6Mn0%3D%7C0%7C%7C%7C&amp;sdata=aHHor6qUv5btXmFKCfuX7sBm5ka5BksSN8CF5OSPBA0%3D&amp;reserved=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Momenteel verliezen we per maand een klaslokaal aan jongeren tot 30 jaar (25,6 per maand)</a:t>
            </a:r>
          </a:p>
          <a:p>
            <a:r>
              <a:rPr lang="nl-NL"/>
              <a:t>En elke dag belanden tien jongeren op de afdeling Spoedeisende Hulp na een poging tot zelfdoding (Van der Does e.a., 2020). </a:t>
            </a:r>
          </a:p>
          <a:p>
            <a:r>
              <a:rPr lang="nl-NL"/>
              <a:t>Dit geeft een beeld van de ernstige gevallen. Per dag worden er nog veel meer pogingen gedaan. </a:t>
            </a:r>
          </a:p>
          <a:p>
            <a:r>
              <a:rPr lang="nl-NL"/>
              <a:t>Verder heeft een op de vijf jongeren weleens suïcidegedachten (</a:t>
            </a:r>
            <a:r>
              <a:rPr lang="nl-NL" err="1"/>
              <a:t>Nock</a:t>
            </a:r>
            <a:r>
              <a:rPr lang="nl-NL"/>
              <a:t> e.a., 2008).</a:t>
            </a:r>
          </a:p>
        </p:txBody>
      </p:sp>
      <p:sp>
        <p:nvSpPr>
          <p:cNvPr id="4" name="Tijdelijke aanduiding voor dianummer 3"/>
          <p:cNvSpPr>
            <a:spLocks noGrp="1"/>
          </p:cNvSpPr>
          <p:nvPr>
            <p:ph type="sldNum" sz="quarter" idx="5"/>
          </p:nvPr>
        </p:nvSpPr>
        <p:spPr/>
        <p:txBody>
          <a:bodyPr/>
          <a:lstStyle/>
          <a:p>
            <a:fld id="{846165F7-A648-48BE-93A6-143438051C85}" type="slidenum">
              <a:rPr lang="nl-NL" smtClean="0"/>
              <a:t>2</a:t>
            </a:fld>
            <a:endParaRPr lang="nl-NL"/>
          </a:p>
        </p:txBody>
      </p:sp>
    </p:spTree>
    <p:extLst>
      <p:ext uri="{BB962C8B-B14F-4D97-AF65-F5344CB8AC3E}">
        <p14:creationId xmlns:p14="http://schemas.microsoft.com/office/powerpoint/2010/main" val="1784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67079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5</a:t>
            </a:fld>
            <a:endParaRPr lang="nl-NL"/>
          </a:p>
        </p:txBody>
      </p:sp>
    </p:spTree>
    <p:extLst>
      <p:ext uri="{BB962C8B-B14F-4D97-AF65-F5344CB8AC3E}">
        <p14:creationId xmlns:p14="http://schemas.microsoft.com/office/powerpoint/2010/main" val="43547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595D3B7-8547-4DE3-BD6B-1CDBB220711F}" type="slidenum">
              <a:rPr lang="nl-NL" smtClean="0"/>
              <a:t>6</a:t>
            </a:fld>
            <a:endParaRPr lang="nl-NL"/>
          </a:p>
        </p:txBody>
      </p:sp>
    </p:spTree>
    <p:extLst>
      <p:ext uri="{BB962C8B-B14F-4D97-AF65-F5344CB8AC3E}">
        <p14:creationId xmlns:p14="http://schemas.microsoft.com/office/powerpoint/2010/main" val="379739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Dit </a:t>
            </a:r>
            <a:r>
              <a:rPr lang="en-US" dirty="0" err="1">
                <a:ea typeface="Calibri"/>
                <a:cs typeface="Calibri"/>
              </a:rPr>
              <a:t>zijn</a:t>
            </a:r>
            <a:r>
              <a:rPr lang="en-US" dirty="0">
                <a:ea typeface="Calibri"/>
                <a:cs typeface="Calibri"/>
              </a:rPr>
              <a:t> </a:t>
            </a:r>
            <a:r>
              <a:rPr lang="en-US" dirty="0" err="1">
                <a:ea typeface="Calibri"/>
                <a:cs typeface="Calibri"/>
              </a:rPr>
              <a:t>dus</a:t>
            </a:r>
            <a:r>
              <a:rPr lang="en-US" dirty="0">
                <a:ea typeface="Calibri"/>
                <a:cs typeface="Calibri"/>
              </a:rPr>
              <a:t> </a:t>
            </a:r>
            <a:r>
              <a:rPr lang="en-US" dirty="0" err="1">
                <a:ea typeface="Calibri"/>
                <a:cs typeface="Calibri"/>
              </a:rPr>
              <a:t>cijfers</a:t>
            </a:r>
            <a:r>
              <a:rPr lang="en-US" dirty="0">
                <a:ea typeface="Calibri"/>
                <a:cs typeface="Calibri"/>
              </a:rPr>
              <a:t> over de </a:t>
            </a:r>
            <a:r>
              <a:rPr lang="en-US" dirty="0" err="1">
                <a:ea typeface="Calibri"/>
                <a:cs typeface="Calibri"/>
              </a:rPr>
              <a:t>zorg</a:t>
            </a:r>
            <a:r>
              <a:rPr lang="en-US" dirty="0">
                <a:ea typeface="Calibri"/>
                <a:cs typeface="Calibri"/>
              </a:rPr>
              <a:t> </a:t>
            </a:r>
            <a:r>
              <a:rPr lang="en-US" dirty="0" err="1">
                <a:ea typeface="Calibri"/>
                <a:cs typeface="Calibri"/>
              </a:rPr>
              <a:t>vanaf</a:t>
            </a:r>
            <a:r>
              <a:rPr lang="en-US" dirty="0">
                <a:ea typeface="Calibri"/>
                <a:cs typeface="Calibri"/>
              </a:rPr>
              <a:t> 18+, maar </a:t>
            </a:r>
            <a:r>
              <a:rPr lang="en-US" dirty="0" err="1">
                <a:ea typeface="Calibri"/>
                <a:cs typeface="Calibri"/>
              </a:rPr>
              <a:t>gezien</a:t>
            </a:r>
            <a:r>
              <a:rPr lang="en-US" dirty="0">
                <a:ea typeface="Calibri"/>
                <a:cs typeface="Calibri"/>
              </a:rPr>
              <a:t> </a:t>
            </a:r>
            <a:r>
              <a:rPr lang="en-US" dirty="0" err="1">
                <a:ea typeface="Calibri"/>
                <a:cs typeface="Calibri"/>
              </a:rPr>
              <a:t>bij</a:t>
            </a:r>
            <a:r>
              <a:rPr lang="en-US" dirty="0">
                <a:ea typeface="Calibri"/>
                <a:cs typeface="Calibri"/>
              </a:rPr>
              <a:t> 50% van de </a:t>
            </a:r>
            <a:r>
              <a:rPr lang="en-US" dirty="0" err="1">
                <a:ea typeface="Calibri"/>
                <a:cs typeface="Calibri"/>
              </a:rPr>
              <a:t>mensen</a:t>
            </a:r>
            <a:r>
              <a:rPr lang="en-US" dirty="0">
                <a:ea typeface="Calibri"/>
                <a:cs typeface="Calibri"/>
              </a:rPr>
              <a:t> in de GGZ de </a:t>
            </a:r>
            <a:r>
              <a:rPr lang="en-US" dirty="0" err="1">
                <a:ea typeface="Calibri"/>
                <a:cs typeface="Calibri"/>
              </a:rPr>
              <a:t>problemen</a:t>
            </a:r>
            <a:r>
              <a:rPr lang="en-US" dirty="0">
                <a:ea typeface="Calibri"/>
                <a:cs typeface="Calibri"/>
              </a:rPr>
              <a:t> </a:t>
            </a:r>
            <a:r>
              <a:rPr lang="en-US" dirty="0" err="1">
                <a:ea typeface="Calibri"/>
                <a:cs typeface="Calibri"/>
              </a:rPr>
              <a:t>onder</a:t>
            </a:r>
            <a:r>
              <a:rPr lang="en-US" dirty="0">
                <a:ea typeface="Calibri"/>
                <a:cs typeface="Calibri"/>
              </a:rPr>
              <a:t> de 18 </a:t>
            </a:r>
            <a:r>
              <a:rPr lang="en-US" dirty="0" err="1">
                <a:ea typeface="Calibri"/>
                <a:cs typeface="Calibri"/>
              </a:rPr>
              <a:t>zijn</a:t>
            </a:r>
            <a:r>
              <a:rPr lang="en-US" dirty="0">
                <a:ea typeface="Calibri"/>
                <a:cs typeface="Calibri"/>
              </a:rPr>
              <a:t> </a:t>
            </a:r>
            <a:r>
              <a:rPr lang="en-US" dirty="0" err="1">
                <a:ea typeface="Calibri"/>
                <a:cs typeface="Calibri"/>
              </a:rPr>
              <a:t>begonnen</a:t>
            </a:r>
            <a:r>
              <a:rPr lang="en-US" dirty="0">
                <a:ea typeface="Calibri"/>
                <a:cs typeface="Calibri"/>
              </a:rPr>
              <a:t> is de </a:t>
            </a:r>
            <a:r>
              <a:rPr lang="en-US" dirty="0" err="1">
                <a:ea typeface="Calibri"/>
                <a:cs typeface="Calibri"/>
              </a:rPr>
              <a:t>kans</a:t>
            </a:r>
            <a:r>
              <a:rPr lang="en-US" dirty="0">
                <a:ea typeface="Calibri"/>
                <a:cs typeface="Calibri"/>
              </a:rPr>
              <a:t> </a:t>
            </a:r>
            <a:r>
              <a:rPr lang="en-US" dirty="0" err="1">
                <a:ea typeface="Calibri"/>
                <a:cs typeface="Calibri"/>
              </a:rPr>
              <a:t>groot</a:t>
            </a:r>
            <a:r>
              <a:rPr lang="en-US" dirty="0">
                <a:ea typeface="Calibri"/>
                <a:cs typeface="Calibri"/>
              </a:rPr>
              <a:t> </a:t>
            </a:r>
            <a:r>
              <a:rPr lang="en-US" dirty="0" err="1">
                <a:ea typeface="Calibri"/>
                <a:cs typeface="Calibri"/>
              </a:rPr>
              <a:t>dat</a:t>
            </a:r>
            <a:r>
              <a:rPr lang="en-US" dirty="0">
                <a:ea typeface="Calibri"/>
                <a:cs typeface="Calibri"/>
              </a:rPr>
              <a:t> </a:t>
            </a:r>
            <a:r>
              <a:rPr lang="en-US" dirty="0" err="1">
                <a:ea typeface="Calibri"/>
                <a:cs typeface="Calibri"/>
              </a:rPr>
              <a:t>deze</a:t>
            </a:r>
            <a:r>
              <a:rPr lang="en-US" dirty="0">
                <a:ea typeface="Calibri"/>
                <a:cs typeface="Calibri"/>
              </a:rPr>
              <a:t> </a:t>
            </a:r>
            <a:r>
              <a:rPr lang="en-US" dirty="0" err="1">
                <a:ea typeface="Calibri"/>
                <a:cs typeface="Calibri"/>
              </a:rPr>
              <a:t>jongere</a:t>
            </a:r>
            <a:r>
              <a:rPr lang="en-US" dirty="0">
                <a:ea typeface="Calibri"/>
                <a:cs typeface="Calibri"/>
              </a:rPr>
              <a:t> </a:t>
            </a:r>
            <a:r>
              <a:rPr lang="en-US" dirty="0" err="1">
                <a:ea typeface="Calibri"/>
                <a:cs typeface="Calibri"/>
              </a:rPr>
              <a:t>ook</a:t>
            </a:r>
            <a:r>
              <a:rPr lang="en-US" dirty="0">
                <a:ea typeface="Calibri"/>
                <a:cs typeface="Calibri"/>
              </a:rPr>
              <a:t> </a:t>
            </a:r>
            <a:r>
              <a:rPr lang="en-US" dirty="0" err="1">
                <a:ea typeface="Calibri"/>
                <a:cs typeface="Calibri"/>
              </a:rPr>
              <a:t>zorg</a:t>
            </a:r>
            <a:r>
              <a:rPr lang="en-US" dirty="0">
                <a:ea typeface="Calibri"/>
                <a:cs typeface="Calibri"/>
              </a:rPr>
              <a:t> </a:t>
            </a:r>
            <a:r>
              <a:rPr lang="en-US" dirty="0" err="1">
                <a:ea typeface="Calibri"/>
                <a:cs typeface="Calibri"/>
              </a:rPr>
              <a:t>hebben</a:t>
            </a:r>
            <a:r>
              <a:rPr lang="en-US" dirty="0">
                <a:ea typeface="Calibri"/>
                <a:cs typeface="Calibri"/>
              </a:rPr>
              <a:t> </a:t>
            </a:r>
            <a:r>
              <a:rPr lang="en-US" dirty="0" err="1">
                <a:ea typeface="Calibri"/>
                <a:cs typeface="Calibri"/>
              </a:rPr>
              <a:t>gehad</a:t>
            </a:r>
            <a:r>
              <a:rPr lang="en-US" dirty="0">
                <a:ea typeface="Calibri"/>
                <a:cs typeface="Calibri"/>
              </a:rPr>
              <a:t> </a:t>
            </a:r>
            <a:r>
              <a:rPr lang="en-US" dirty="0" err="1">
                <a:ea typeface="Calibri"/>
                <a:cs typeface="Calibri"/>
              </a:rPr>
              <a:t>tijdens</a:t>
            </a:r>
            <a:r>
              <a:rPr lang="en-US" dirty="0">
                <a:ea typeface="Calibri"/>
                <a:cs typeface="Calibri"/>
              </a:rPr>
              <a:t> de </a:t>
            </a:r>
            <a:r>
              <a:rPr lang="en-US" dirty="0" err="1">
                <a:ea typeface="Calibri"/>
                <a:cs typeface="Calibri"/>
              </a:rPr>
              <a:t>jeugd</a:t>
            </a:r>
            <a:r>
              <a:rPr lang="en-US" dirty="0">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r>
              <a:rPr lang="nl-NL">
                <a:solidFill>
                  <a:srgbClr val="242424"/>
                </a:solidFill>
                <a:latin typeface="Calibri"/>
                <a:ea typeface="Calibri"/>
                <a:cs typeface="Calibri"/>
              </a:rPr>
              <a:t>Er waren 20 suïcides gemeld bij de inspectie in 2022, 10 in 2021, 19 in 2020 en 12 in 2019. Het gaat hier om de verplichte meldingen van jeugdhulporganisaties (inclusief jeugd GGZ) en gecertificeerde instellingen. </a:t>
            </a:r>
            <a:r>
              <a:rPr lang="nl-NL" u="sng" dirty="0">
                <a:solidFill>
                  <a:srgbClr val="0563C1"/>
                </a:solidFill>
                <a:latin typeface="Calibri"/>
                <a:ea typeface="Calibri"/>
                <a:cs typeface="Calibri"/>
                <a:hlinkClick r:id="rId3"/>
              </a:rPr>
              <a:t>Cijfers verplichte meldingen Jeugdhulp | Over ons | Inspectie Gezondheidszorg en Jeugd (igj.nl)</a:t>
            </a:r>
            <a:endParaRPr lang="nl-NL" sz="1200" b="0" i="0" dirty="0">
              <a:solidFill>
                <a:srgbClr val="242424"/>
              </a:solidFill>
              <a:effectLst/>
              <a:latin typeface="Calibri"/>
              <a:ea typeface="Calibri"/>
              <a:cs typeface="Calibri"/>
            </a:endParaRPr>
          </a:p>
          <a:p>
            <a:pPr algn="l"/>
            <a:r>
              <a:rPr lang="nl-NL" sz="1200" b="0" i="0" dirty="0">
                <a:solidFill>
                  <a:srgbClr val="242424"/>
                </a:solidFill>
                <a:effectLst/>
                <a:latin typeface="Calibri"/>
                <a:ea typeface="Calibri"/>
                <a:cs typeface="Calibri"/>
              </a:rPr>
              <a:t> </a:t>
            </a:r>
          </a:p>
          <a:p>
            <a:pPr algn="l"/>
            <a:r>
              <a:rPr lang="nl-NL" sz="1200" b="0" i="0" dirty="0">
                <a:solidFill>
                  <a:srgbClr val="242424"/>
                </a:solidFill>
                <a:effectLst/>
                <a:latin typeface="Calibri"/>
                <a:ea typeface="Calibri"/>
                <a:cs typeface="Calibri"/>
              </a:rPr>
              <a:t>In 2017 waren er 81 suïcides bij jongeren tussen de 10 en 20 jaar. Een kwart ontving jeugdhulp. Zes jongeren zaten in een gesloten jeugdzorginstelling. </a:t>
            </a:r>
            <a:r>
              <a:rPr lang="nl-NL" sz="1200" b="0" i="0" u="sng" dirty="0">
                <a:solidFill>
                  <a:srgbClr val="0563C1"/>
                </a:solidFill>
                <a:effectLst/>
                <a:latin typeface="Calibri"/>
                <a:ea typeface="Calibri"/>
                <a:cs typeface="Calibri"/>
                <a:hlinkClick r:id="rId4" tooltip="Originele URL: https://nos.nl/nieuwsuur/artikel/2269390-inspectie-over-suicides-in-de-jeugdzorg-vaak-geen-passende-zorg. Klik of tik als u deze koppeling vertrouwt."/>
              </a:rPr>
              <a:t>Inspectie over suïcides in de jeugdzorg: vaak geen passende zorg (nos.nl)</a:t>
            </a:r>
            <a:endParaRPr lang="nl-NL" sz="1200" b="0" i="0" dirty="0">
              <a:solidFill>
                <a:srgbClr val="242424"/>
              </a:solidFill>
              <a:effectLst/>
              <a:latin typeface="Calibri"/>
              <a:ea typeface="Calibri"/>
              <a:cs typeface="Calibri"/>
            </a:endParaRP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7</a:t>
            </a:fld>
            <a:endParaRPr lang="nl-NL"/>
          </a:p>
        </p:txBody>
      </p:sp>
    </p:spTree>
    <p:extLst>
      <p:ext uri="{BB962C8B-B14F-4D97-AF65-F5344CB8AC3E}">
        <p14:creationId xmlns:p14="http://schemas.microsoft.com/office/powerpoint/2010/main" val="20870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b="0" i="0">
                <a:solidFill>
                  <a:srgbClr val="242424"/>
                </a:solidFill>
                <a:effectLst/>
                <a:latin typeface="Calibri" panose="020F0502020204030204" pitchFamily="34" charset="0"/>
              </a:rPr>
              <a:t>Er waren 20 suïcides gemeld bij de inspectie in 2022, 10 in 2021, 19 in 2020 en 12 in 2019. Het gaat hier om de verplichte meldingen van jeugdhulporganisaties (inclusief jeugd GGZ) en gecertificeerde instellingen. </a:t>
            </a:r>
            <a:r>
              <a:rPr lang="nl-NL" sz="1800" b="0" i="0" u="sng">
                <a:solidFill>
                  <a:srgbClr val="0563C1"/>
                </a:solidFill>
                <a:effectLst/>
                <a:latin typeface="Calibri" panose="020F0502020204030204" pitchFamily="34" charset="0"/>
                <a:hlinkClick r:id="rId3" tooltip="Originele URL: https://www.igj.nl/over-ons/igj-in-cijfers/cijfers-over-meldingen/cijfers-meldingen-jeugdhulp. Klik of tik als u deze koppeling vertrouwt."/>
              </a:rPr>
              <a:t>Cijfers verplichte meldingen Jeugdhulp | Over ons | Inspectie Gezondheidszorg en Jeugd (igj.nl)</a:t>
            </a:r>
            <a:endParaRPr lang="nl-NL" sz="1800" b="0" i="0">
              <a:solidFill>
                <a:srgbClr val="242424"/>
              </a:solidFill>
              <a:effectLst/>
              <a:latin typeface="Calibri" panose="020F0502020204030204" pitchFamily="34" charset="0"/>
            </a:endParaRPr>
          </a:p>
          <a:p>
            <a:pPr algn="l"/>
            <a:r>
              <a:rPr lang="nl-NL" sz="1800" b="0" i="0">
                <a:solidFill>
                  <a:srgbClr val="242424"/>
                </a:solidFill>
                <a:effectLst/>
                <a:latin typeface="Calibri" panose="020F0502020204030204" pitchFamily="34" charset="0"/>
              </a:rPr>
              <a:t> </a:t>
            </a:r>
          </a:p>
          <a:p>
            <a:pPr algn="l"/>
            <a:r>
              <a:rPr lang="nl-NL" sz="1800" b="0" i="0">
                <a:solidFill>
                  <a:srgbClr val="242424"/>
                </a:solidFill>
                <a:effectLst/>
                <a:latin typeface="Calibri" panose="020F0502020204030204" pitchFamily="34" charset="0"/>
              </a:rPr>
              <a:t>In 2017 waren er 81 suïcides bij jongeren tussen de 10 en 20 jaar. Een kwart ontving jeugdhulp. Zes jongeren zaten in een gesloten jeugdzorginstelling. </a:t>
            </a:r>
            <a:r>
              <a:rPr lang="nl-NL" sz="1800" b="0" i="0" u="sng">
                <a:solidFill>
                  <a:srgbClr val="0563C1"/>
                </a:solidFill>
                <a:effectLst/>
                <a:latin typeface="Calibri" panose="020F0502020204030204" pitchFamily="34" charset="0"/>
                <a:hlinkClick r:id="rId4" tooltip="Originele URL: https://nos.nl/nieuwsuur/artikel/2269390-inspectie-over-suicides-in-de-jeugdzorg-vaak-geen-passende-zorg. Klik of tik als u deze koppeling vertrouwt."/>
              </a:rPr>
              <a:t>Inspectie over suïcides in de jeugdzorg: vaak geen passende zorg (nos.nl)</a:t>
            </a:r>
            <a:endParaRPr lang="nl-NL" sz="1800" b="0" i="0">
              <a:solidFill>
                <a:srgbClr val="242424"/>
              </a:solidFill>
              <a:effectLst/>
              <a:latin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8</a:t>
            </a:fld>
            <a:endParaRPr lang="nl-NL"/>
          </a:p>
        </p:txBody>
      </p:sp>
    </p:spTree>
    <p:extLst>
      <p:ext uri="{BB962C8B-B14F-4D97-AF65-F5344CB8AC3E}">
        <p14:creationId xmlns:p14="http://schemas.microsoft.com/office/powerpoint/2010/main" val="381837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54EFE-4BC2-5541-BFA2-B2775D52A0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3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Waarom gezamenlijkheid zo belangrijk is, laat onder andere dit inspectierapport zien </a:t>
            </a:r>
          </a:p>
          <a:p>
            <a:endParaRPr lang="nl-NL"/>
          </a:p>
          <a:p>
            <a:r>
              <a:rPr lang="nl-NL" dirty="0"/>
              <a:t>De leidraad sluit aan op de adviezen die inspectie geeft.</a:t>
            </a:r>
          </a:p>
          <a:p>
            <a:endParaRPr lang="nl-NL"/>
          </a:p>
          <a:p>
            <a:endParaRPr lang="nl-NL"/>
          </a:p>
        </p:txBody>
      </p:sp>
      <p:sp>
        <p:nvSpPr>
          <p:cNvPr id="4" name="Slide Number Placeholder 3"/>
          <p:cNvSpPr>
            <a:spLocks noGrp="1"/>
          </p:cNvSpPr>
          <p:nvPr>
            <p:ph type="sldNum" sz="quarter" idx="5"/>
          </p:nvPr>
        </p:nvSpPr>
        <p:spPr/>
        <p:txBody>
          <a:bodyPr/>
          <a:lstStyle/>
          <a:p>
            <a:fld id="{B595D3B7-8547-4DE3-BD6B-1CDBB220711F}" type="slidenum">
              <a:rPr lang="nl-NL" smtClean="0"/>
              <a:t>12</a:t>
            </a:fld>
            <a:endParaRPr lang="nl-NL"/>
          </a:p>
        </p:txBody>
      </p:sp>
    </p:spTree>
    <p:extLst>
      <p:ext uri="{BB962C8B-B14F-4D97-AF65-F5344CB8AC3E}">
        <p14:creationId xmlns:p14="http://schemas.microsoft.com/office/powerpoint/2010/main" val="183946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ea typeface="Calibri"/>
              <a:cs typeface="Calibri"/>
            </a:endParaRPr>
          </a:p>
          <a:p>
            <a:endParaRPr lang="nl-NL"/>
          </a:p>
        </p:txBody>
      </p:sp>
      <p:sp>
        <p:nvSpPr>
          <p:cNvPr id="4" name="Slide Number Placeholder 3"/>
          <p:cNvSpPr>
            <a:spLocks noGrp="1"/>
          </p:cNvSpPr>
          <p:nvPr>
            <p:ph type="sldNum" sz="quarter" idx="5"/>
          </p:nvPr>
        </p:nvSpPr>
        <p:spPr/>
        <p:txBody>
          <a:bodyPr/>
          <a:lstStyle/>
          <a:p>
            <a:fld id="{B595D3B7-8547-4DE3-BD6B-1CDBB220711F}" type="slidenum">
              <a:rPr lang="nl-NL" smtClean="0"/>
              <a:t>15</a:t>
            </a:fld>
            <a:endParaRPr lang="nl-NL"/>
          </a:p>
        </p:txBody>
      </p:sp>
    </p:spTree>
    <p:extLst>
      <p:ext uri="{BB962C8B-B14F-4D97-AF65-F5344CB8AC3E}">
        <p14:creationId xmlns:p14="http://schemas.microsoft.com/office/powerpoint/2010/main" val="50068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beeldin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276B22E8-6D13-C84D-A4BF-DAFF2E46DE55}"/>
              </a:ext>
            </a:extLst>
          </p:cNvPr>
          <p:cNvSpPr>
            <a:spLocks noGrp="1"/>
          </p:cNvSpPr>
          <p:nvPr>
            <p:ph type="pic" sz="quarter" idx="15"/>
          </p:nvPr>
        </p:nvSpPr>
        <p:spPr>
          <a:xfrm>
            <a:off x="0" y="0"/>
            <a:ext cx="12192000" cy="6858000"/>
          </a:xfrm>
        </p:spPr>
        <p:txBody>
          <a:bodyPr anchor="ctr"/>
          <a:lstStyle>
            <a:lvl1pPr algn="ctr">
              <a:defRPr/>
            </a:lvl1pPr>
          </a:lstStyle>
          <a:p>
            <a:endParaRPr lang="nl-NL"/>
          </a:p>
        </p:txBody>
      </p:sp>
    </p:spTree>
    <p:extLst>
      <p:ext uri="{BB962C8B-B14F-4D97-AF65-F5344CB8AC3E}">
        <p14:creationId xmlns:p14="http://schemas.microsoft.com/office/powerpoint/2010/main" val="221406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fld id="{17C69995-133B-45F9-888A-42E05E51B409}" type="datetime1">
              <a:rPr lang="nl-NL" smtClean="0"/>
              <a:t>12-09-2024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r>
              <a:rPr lang="nl-NL"/>
              <a:t>113Online • Workshop suicide &amp; motiverende gespreksvoering</a:t>
            </a:r>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fld id="{CFA53699-71EB-4B2E-8D1E-E582FC55BA5D}" type="slidenum">
              <a:rPr lang="nl-NL" smtClean="0"/>
              <a:t>‹#›</a:t>
            </a:fld>
            <a:endParaRPr lang="nl-NL"/>
          </a:p>
        </p:txBody>
      </p:sp>
    </p:spTree>
    <p:extLst>
      <p:ext uri="{BB962C8B-B14F-4D97-AF65-F5344CB8AC3E}">
        <p14:creationId xmlns:p14="http://schemas.microsoft.com/office/powerpoint/2010/main" val="3181257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fld id="{0136F185-EC41-4F01-A6B6-B791CD7FB6E5}" type="datetimeFigureOut">
              <a:rPr lang="nl-NL" smtClean="0"/>
              <a:t>12-09-2024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fld id="{C581A37F-95C1-4684-868D-953C9353DD85}" type="slidenum">
              <a:rPr lang="nl-NL" smtClean="0"/>
              <a:t>‹#›</a:t>
            </a:fld>
            <a:endParaRPr lang="nl-NL"/>
          </a:p>
        </p:txBody>
      </p:sp>
      <p:sp>
        <p:nvSpPr>
          <p:cNvPr id="4" name="Rechthoek 3">
            <a:extLst>
              <a:ext uri="{FF2B5EF4-FFF2-40B4-BE49-F238E27FC236}">
                <a16:creationId xmlns:a16="http://schemas.microsoft.com/office/drawing/2014/main" id="{FA010D3D-F383-4DAF-A469-131812AB7C7F}"/>
              </a:ext>
            </a:extLst>
          </p:cNvPr>
          <p:cNvSpPr/>
          <p:nvPr/>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043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121901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14893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255018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950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123228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212841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1800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581A37F-95C1-4684-868D-953C9353DD85}" type="slidenum">
              <a:rPr lang="nl-NL" smtClean="0"/>
              <a:t>‹#›</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57562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4454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9884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33974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8040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448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4272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318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3154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17766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7871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fld id="{0136F185-EC41-4F01-A6B6-B791CD7FB6E5}" type="datetimeFigureOut">
              <a:rPr lang="nl-NL" smtClean="0"/>
              <a:t>12-09-2024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fld id="{C581A37F-95C1-4684-868D-953C9353DD85}" type="slidenum">
              <a:rPr lang="nl-NL" smtClean="0"/>
              <a:t>‹#›</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5313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4176761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3889581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fld id="{0136F185-EC41-4F01-A6B6-B791CD7FB6E5}" type="datetimeFigureOut">
              <a:rPr lang="nl-NL" smtClean="0"/>
              <a:t>12-09-2024</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fld id="{C581A37F-95C1-4684-868D-953C9353DD85}" type="slidenum">
              <a:rPr lang="nl-NL" smtClean="0"/>
              <a:t>‹#›</a:t>
            </a:fld>
            <a:endParaRPr lang="nl-NL"/>
          </a:p>
        </p:txBody>
      </p:sp>
    </p:spTree>
    <p:extLst>
      <p:ext uri="{BB962C8B-B14F-4D97-AF65-F5344CB8AC3E}">
        <p14:creationId xmlns:p14="http://schemas.microsoft.com/office/powerpoint/2010/main" val="725076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2852738"/>
          </a:xfrm>
        </p:spPr>
        <p:txBody>
          <a:bodyPr anchor="b">
            <a:normAutofit/>
          </a:bodyPr>
          <a:lstStyle>
            <a:lvl1pPr>
              <a:defRPr sz="4000"/>
            </a:lvl1pPr>
          </a:lstStyle>
          <a:p>
            <a:r>
              <a:rPr lang="nl-NL"/>
              <a:t>Klik om de stijl te bewerken</a:t>
            </a:r>
          </a:p>
        </p:txBody>
      </p:sp>
      <p:sp>
        <p:nvSpPr>
          <p:cNvPr id="3" name="Tijdelijke aanduiding voor tekst 2"/>
          <p:cNvSpPr>
            <a:spLocks noGrp="1"/>
          </p:cNvSpPr>
          <p:nvPr>
            <p:ph type="body" idx="1"/>
          </p:nvPr>
        </p:nvSpPr>
        <p:spPr>
          <a:xfrm>
            <a:off x="831850" y="4589464"/>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ABAA64E-2532-47AF-BA86-2E419AE32BBC}" type="datetime1">
              <a:rPr lang="nl-NL" smtClean="0"/>
              <a:t>12-09-2024</a:t>
            </a:fld>
            <a:endParaRPr lang="nl-NL"/>
          </a:p>
        </p:txBody>
      </p:sp>
      <p:sp>
        <p:nvSpPr>
          <p:cNvPr id="5" name="Tijdelijke aanduiding voor voettekst 4"/>
          <p:cNvSpPr>
            <a:spLocks noGrp="1"/>
          </p:cNvSpPr>
          <p:nvPr>
            <p:ph type="ftr" sz="quarter" idx="11"/>
          </p:nvPr>
        </p:nvSpPr>
        <p:spPr/>
        <p:txBody>
          <a:bodyPr/>
          <a:lstStyle/>
          <a:p>
            <a:r>
              <a:rPr lang="nl-NL"/>
              <a:t>113Online • Workshop suicide &amp; motiverende gespreksvoering</a:t>
            </a:r>
          </a:p>
        </p:txBody>
      </p:sp>
      <p:sp>
        <p:nvSpPr>
          <p:cNvPr id="6" name="Tijdelijke aanduiding voor dianummer 5"/>
          <p:cNvSpPr>
            <a:spLocks noGrp="1"/>
          </p:cNvSpPr>
          <p:nvPr>
            <p:ph type="sldNum" sz="quarter" idx="12"/>
          </p:nvPr>
        </p:nvSpPr>
        <p:spPr/>
        <p:txBody>
          <a:bodyPr/>
          <a:lstStyle/>
          <a:p>
            <a:fld id="{CFA53699-71EB-4B2E-8D1E-E582FC55BA5D}" type="slidenum">
              <a:rPr lang="nl-NL" smtClean="0"/>
              <a:t>‹#›</a:t>
            </a:fld>
            <a:endParaRPr lang="nl-NL"/>
          </a:p>
        </p:txBody>
      </p:sp>
    </p:spTree>
    <p:extLst>
      <p:ext uri="{BB962C8B-B14F-4D97-AF65-F5344CB8AC3E}">
        <p14:creationId xmlns:p14="http://schemas.microsoft.com/office/powerpoint/2010/main" val="4160525183"/>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8019EDD3-0599-4E4B-A9D5-28A51A7F86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jdelijke aanduiding voor tekst 13">
            <a:extLst>
              <a:ext uri="{FF2B5EF4-FFF2-40B4-BE49-F238E27FC236}">
                <a16:creationId xmlns:a16="http://schemas.microsoft.com/office/drawing/2014/main" id="{53B67936-880A-7547-A1D5-152EE7087FD4}"/>
              </a:ext>
            </a:extLst>
          </p:cNvPr>
          <p:cNvSpPr>
            <a:spLocks noGrp="1"/>
          </p:cNvSpPr>
          <p:nvPr>
            <p:ph type="body" sz="quarter" idx="11" hasCustomPrompt="1"/>
          </p:nvPr>
        </p:nvSpPr>
        <p:spPr>
          <a:xfrm>
            <a:off x="775360" y="4078444"/>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5" name="Tijdelijke aanduiding voor tekst 13">
            <a:extLst>
              <a:ext uri="{FF2B5EF4-FFF2-40B4-BE49-F238E27FC236}">
                <a16:creationId xmlns:a16="http://schemas.microsoft.com/office/drawing/2014/main" id="{722D7288-B2F7-3B4D-BBF8-6C952A347928}"/>
              </a:ext>
            </a:extLst>
          </p:cNvPr>
          <p:cNvSpPr>
            <a:spLocks noGrp="1"/>
          </p:cNvSpPr>
          <p:nvPr>
            <p:ph type="body" sz="quarter" idx="12" hasCustomPrompt="1"/>
          </p:nvPr>
        </p:nvSpPr>
        <p:spPr>
          <a:xfrm>
            <a:off x="3498334"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7" name="Tijdelijke aanduiding voor tekst 13">
            <a:extLst>
              <a:ext uri="{FF2B5EF4-FFF2-40B4-BE49-F238E27FC236}">
                <a16:creationId xmlns:a16="http://schemas.microsoft.com/office/drawing/2014/main" id="{35AAE2A3-A702-1B41-AB2D-8275222A49A1}"/>
              </a:ext>
            </a:extLst>
          </p:cNvPr>
          <p:cNvSpPr>
            <a:spLocks noGrp="1"/>
          </p:cNvSpPr>
          <p:nvPr>
            <p:ph type="body" sz="quarter" idx="14" hasCustomPrompt="1"/>
          </p:nvPr>
        </p:nvSpPr>
        <p:spPr>
          <a:xfrm>
            <a:off x="6221308"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8" name="Tijdelijke aanduiding voor tekst 13">
            <a:extLst>
              <a:ext uri="{FF2B5EF4-FFF2-40B4-BE49-F238E27FC236}">
                <a16:creationId xmlns:a16="http://schemas.microsoft.com/office/drawing/2014/main" id="{99771504-2D64-F240-ABCA-3377327CFED8}"/>
              </a:ext>
            </a:extLst>
          </p:cNvPr>
          <p:cNvSpPr>
            <a:spLocks noGrp="1"/>
          </p:cNvSpPr>
          <p:nvPr>
            <p:ph type="body" sz="quarter" idx="15" hasCustomPrompt="1"/>
          </p:nvPr>
        </p:nvSpPr>
        <p:spPr>
          <a:xfrm>
            <a:off x="8944283"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20" name="Tijdelijke aanduiding voor tekst 13">
            <a:extLst>
              <a:ext uri="{FF2B5EF4-FFF2-40B4-BE49-F238E27FC236}">
                <a16:creationId xmlns:a16="http://schemas.microsoft.com/office/drawing/2014/main" id="{77FF59E5-E921-1B48-A1E1-2868F4DE4D20}"/>
              </a:ext>
            </a:extLst>
          </p:cNvPr>
          <p:cNvSpPr>
            <a:spLocks noGrp="1"/>
          </p:cNvSpPr>
          <p:nvPr>
            <p:ph type="body" sz="quarter" idx="16" hasCustomPrompt="1"/>
          </p:nvPr>
        </p:nvSpPr>
        <p:spPr>
          <a:xfrm>
            <a:off x="775359"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1" name="Tijdelijke aanduiding voor tekst 13">
            <a:extLst>
              <a:ext uri="{FF2B5EF4-FFF2-40B4-BE49-F238E27FC236}">
                <a16:creationId xmlns:a16="http://schemas.microsoft.com/office/drawing/2014/main" id="{F3D169B0-DCCC-854D-BECE-E6329CC78684}"/>
              </a:ext>
            </a:extLst>
          </p:cNvPr>
          <p:cNvSpPr>
            <a:spLocks noGrp="1"/>
          </p:cNvSpPr>
          <p:nvPr>
            <p:ph type="body" sz="quarter" idx="17" hasCustomPrompt="1"/>
          </p:nvPr>
        </p:nvSpPr>
        <p:spPr>
          <a:xfrm>
            <a:off x="3498334" y="4559704"/>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2" name="Tijdelijke aanduiding voor tekst 13">
            <a:extLst>
              <a:ext uri="{FF2B5EF4-FFF2-40B4-BE49-F238E27FC236}">
                <a16:creationId xmlns:a16="http://schemas.microsoft.com/office/drawing/2014/main" id="{19274855-1628-BE47-8D74-A6179275F902}"/>
              </a:ext>
            </a:extLst>
          </p:cNvPr>
          <p:cNvSpPr>
            <a:spLocks noGrp="1"/>
          </p:cNvSpPr>
          <p:nvPr>
            <p:ph type="body" sz="quarter" idx="18" hasCustomPrompt="1"/>
          </p:nvPr>
        </p:nvSpPr>
        <p:spPr>
          <a:xfrm>
            <a:off x="6221308"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3" name="Tijdelijke aanduiding voor tekst 13">
            <a:extLst>
              <a:ext uri="{FF2B5EF4-FFF2-40B4-BE49-F238E27FC236}">
                <a16:creationId xmlns:a16="http://schemas.microsoft.com/office/drawing/2014/main" id="{89B851E5-EFEB-FD48-BA33-1FED8EED6558}"/>
              </a:ext>
            </a:extLst>
          </p:cNvPr>
          <p:cNvSpPr>
            <a:spLocks noGrp="1"/>
          </p:cNvSpPr>
          <p:nvPr>
            <p:ph type="body" sz="quarter" idx="19" hasCustomPrompt="1"/>
          </p:nvPr>
        </p:nvSpPr>
        <p:spPr>
          <a:xfrm>
            <a:off x="8944282"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4" name="Tijdelijke aanduiding voor afbeelding 3">
            <a:extLst>
              <a:ext uri="{FF2B5EF4-FFF2-40B4-BE49-F238E27FC236}">
                <a16:creationId xmlns:a16="http://schemas.microsoft.com/office/drawing/2014/main" id="{3674739E-B84E-3F4D-BAE8-1E3DADFD457C}"/>
              </a:ext>
            </a:extLst>
          </p:cNvPr>
          <p:cNvSpPr>
            <a:spLocks noGrp="1"/>
          </p:cNvSpPr>
          <p:nvPr>
            <p:ph type="pic" sz="quarter" idx="20"/>
          </p:nvPr>
        </p:nvSpPr>
        <p:spPr>
          <a:xfrm>
            <a:off x="774700" y="2174788"/>
            <a:ext cx="2395538" cy="1624545"/>
          </a:xfrm>
        </p:spPr>
        <p:txBody>
          <a:bodyPr anchor="ctr"/>
          <a:lstStyle>
            <a:lvl1pPr algn="ctr">
              <a:defRPr/>
            </a:lvl1pPr>
          </a:lstStyle>
          <a:p>
            <a:endParaRPr lang="nl-NL"/>
          </a:p>
        </p:txBody>
      </p:sp>
      <p:sp>
        <p:nvSpPr>
          <p:cNvPr id="25" name="Tijdelijke aanduiding voor afbeelding 3">
            <a:extLst>
              <a:ext uri="{FF2B5EF4-FFF2-40B4-BE49-F238E27FC236}">
                <a16:creationId xmlns:a16="http://schemas.microsoft.com/office/drawing/2014/main" id="{00F4CAAC-09DD-CB45-BD90-D4CDCB961DDB}"/>
              </a:ext>
            </a:extLst>
          </p:cNvPr>
          <p:cNvSpPr>
            <a:spLocks noGrp="1"/>
          </p:cNvSpPr>
          <p:nvPr>
            <p:ph type="pic" sz="quarter" idx="21"/>
          </p:nvPr>
        </p:nvSpPr>
        <p:spPr>
          <a:xfrm>
            <a:off x="3509422" y="2174788"/>
            <a:ext cx="2395538" cy="1624545"/>
          </a:xfrm>
        </p:spPr>
        <p:txBody>
          <a:bodyPr anchor="ctr"/>
          <a:lstStyle>
            <a:lvl1pPr algn="ctr">
              <a:defRPr/>
            </a:lvl1pPr>
          </a:lstStyle>
          <a:p>
            <a:endParaRPr lang="nl-NL"/>
          </a:p>
        </p:txBody>
      </p:sp>
      <p:sp>
        <p:nvSpPr>
          <p:cNvPr id="26" name="Tijdelijke aanduiding voor afbeelding 3">
            <a:extLst>
              <a:ext uri="{FF2B5EF4-FFF2-40B4-BE49-F238E27FC236}">
                <a16:creationId xmlns:a16="http://schemas.microsoft.com/office/drawing/2014/main" id="{B63404F3-156A-144E-B211-ECBC43D5A3FA}"/>
              </a:ext>
            </a:extLst>
          </p:cNvPr>
          <p:cNvSpPr>
            <a:spLocks noGrp="1"/>
          </p:cNvSpPr>
          <p:nvPr>
            <p:ph type="pic" sz="quarter" idx="22"/>
          </p:nvPr>
        </p:nvSpPr>
        <p:spPr>
          <a:xfrm>
            <a:off x="6219671" y="2174788"/>
            <a:ext cx="2395538" cy="1624545"/>
          </a:xfrm>
        </p:spPr>
        <p:txBody>
          <a:bodyPr anchor="ctr"/>
          <a:lstStyle>
            <a:lvl1pPr algn="ctr">
              <a:defRPr/>
            </a:lvl1pPr>
          </a:lstStyle>
          <a:p>
            <a:endParaRPr lang="nl-NL"/>
          </a:p>
        </p:txBody>
      </p:sp>
      <p:sp>
        <p:nvSpPr>
          <p:cNvPr id="27" name="Tijdelijke aanduiding voor afbeelding 3">
            <a:extLst>
              <a:ext uri="{FF2B5EF4-FFF2-40B4-BE49-F238E27FC236}">
                <a16:creationId xmlns:a16="http://schemas.microsoft.com/office/drawing/2014/main" id="{8B63BCEF-8146-1448-AFAB-0D3818BDF00B}"/>
              </a:ext>
            </a:extLst>
          </p:cNvPr>
          <p:cNvSpPr>
            <a:spLocks noGrp="1"/>
          </p:cNvSpPr>
          <p:nvPr>
            <p:ph type="pic" sz="quarter" idx="23"/>
          </p:nvPr>
        </p:nvSpPr>
        <p:spPr>
          <a:xfrm>
            <a:off x="8954393" y="2174788"/>
            <a:ext cx="2395538" cy="1624545"/>
          </a:xfrm>
        </p:spPr>
        <p:txBody>
          <a:bodyPr anchor="ctr"/>
          <a:lstStyle>
            <a:lvl1pPr algn="ctr">
              <a:defRPr/>
            </a:lvl1pPr>
          </a:lstStyle>
          <a:p>
            <a:endParaRPr lang="nl-NL"/>
          </a:p>
        </p:txBody>
      </p:sp>
      <p:sp>
        <p:nvSpPr>
          <p:cNvPr id="34" name="Titel 16">
            <a:extLst>
              <a:ext uri="{FF2B5EF4-FFF2-40B4-BE49-F238E27FC236}">
                <a16:creationId xmlns:a16="http://schemas.microsoft.com/office/drawing/2014/main" id="{19C151F3-72EE-6E4F-97AA-AF3D705CD57A}"/>
              </a:ext>
            </a:extLst>
          </p:cNvPr>
          <p:cNvSpPr>
            <a:spLocks noGrp="1"/>
          </p:cNvSpPr>
          <p:nvPr>
            <p:ph type="title" hasCustomPrompt="1"/>
          </p:nvPr>
        </p:nvSpPr>
        <p:spPr>
          <a:xfrm>
            <a:off x="648102" y="725899"/>
            <a:ext cx="5059019" cy="678483"/>
          </a:xfrm>
        </p:spPr>
        <p:txBody>
          <a:bodyPr>
            <a:normAutofit/>
          </a:bodyPr>
          <a:lstStyle>
            <a:lvl1pPr>
              <a:defRPr sz="4000" b="1" i="0">
                <a:solidFill>
                  <a:schemeClr val="tx1"/>
                </a:solidFill>
                <a:latin typeface="Montserrat Black" pitchFamily="2" charset="77"/>
                <a:ea typeface="Helvetica Neue" panose="02000503000000020004" pitchFamily="2" charset="0"/>
                <a:cs typeface="Helvetica Neue" panose="02000503000000020004" pitchFamily="2" charset="0"/>
              </a:defRPr>
            </a:lvl1pPr>
          </a:lstStyle>
          <a:p>
            <a:r>
              <a:rPr lang="nl-NL"/>
              <a:t>TITEL</a:t>
            </a:r>
          </a:p>
        </p:txBody>
      </p:sp>
      <p:pic>
        <p:nvPicPr>
          <p:cNvPr id="35" name="Afbeelding 34">
            <a:extLst>
              <a:ext uri="{FF2B5EF4-FFF2-40B4-BE49-F238E27FC236}">
                <a16:creationId xmlns:a16="http://schemas.microsoft.com/office/drawing/2014/main" id="{8722D6BF-847A-6E4B-A950-69D641807A55}"/>
              </a:ext>
            </a:extLst>
          </p:cNvPr>
          <p:cNvPicPr>
            <a:picLocks/>
          </p:cNvPicPr>
          <p:nvPr userDrawn="1"/>
        </p:nvPicPr>
        <p:blipFill>
          <a:blip r:embed="rId3"/>
          <a:stretch>
            <a:fillRect/>
          </a:stretch>
        </p:blipFill>
        <p:spPr>
          <a:xfrm flipV="1">
            <a:off x="775359" y="656601"/>
            <a:ext cx="1152000" cy="69298"/>
          </a:xfrm>
          <a:prstGeom prst="rect">
            <a:avLst/>
          </a:prstGeom>
        </p:spPr>
      </p:pic>
      <p:sp>
        <p:nvSpPr>
          <p:cNvPr id="36" name="Tijdelijke aanduiding voor tekst 25">
            <a:extLst>
              <a:ext uri="{FF2B5EF4-FFF2-40B4-BE49-F238E27FC236}">
                <a16:creationId xmlns:a16="http://schemas.microsoft.com/office/drawing/2014/main" id="{64CF6357-77FC-AF4C-9124-716458EE8CD3}"/>
              </a:ext>
            </a:extLst>
          </p:cNvPr>
          <p:cNvSpPr>
            <a:spLocks noGrp="1"/>
          </p:cNvSpPr>
          <p:nvPr>
            <p:ph type="body" sz="quarter" idx="10" hasCustomPrompt="1"/>
          </p:nvPr>
        </p:nvSpPr>
        <p:spPr>
          <a:xfrm>
            <a:off x="648102" y="1419250"/>
            <a:ext cx="4322762" cy="596900"/>
          </a:xfrm>
        </p:spPr>
        <p:txBody>
          <a:bodyPr>
            <a:normAutofit/>
          </a:bodyPr>
          <a:lstStyle>
            <a:lvl1pPr marL="0" indent="0">
              <a:buNone/>
              <a:defRPr sz="2500"/>
            </a:lvl1pPr>
            <a:lvl2pPr marL="457200" indent="0">
              <a:buNone/>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5pPr marL="1828800" indent="0">
              <a:buNone/>
              <a:defRPr/>
            </a:lvl5pPr>
          </a:lstStyle>
          <a:p>
            <a:pPr lvl="0"/>
            <a:r>
              <a:rPr lang="nl-NL"/>
              <a:t>SUBTITEL</a:t>
            </a:r>
          </a:p>
        </p:txBody>
      </p:sp>
    </p:spTree>
    <p:extLst>
      <p:ext uri="{BB962C8B-B14F-4D97-AF65-F5344CB8AC3E}">
        <p14:creationId xmlns:p14="http://schemas.microsoft.com/office/powerpoint/2010/main" val="4236283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276B22E8-6D13-C84D-A4BF-DAFF2E46DE55}"/>
              </a:ext>
            </a:extLst>
          </p:cNvPr>
          <p:cNvSpPr>
            <a:spLocks noGrp="1"/>
          </p:cNvSpPr>
          <p:nvPr>
            <p:ph type="pic" sz="quarter" idx="15"/>
          </p:nvPr>
        </p:nvSpPr>
        <p:spPr>
          <a:xfrm>
            <a:off x="0" y="0"/>
            <a:ext cx="12192000" cy="6858000"/>
          </a:xfrm>
        </p:spPr>
        <p:txBody>
          <a:bodyPr anchor="ctr"/>
          <a:lstStyle>
            <a:lvl1pPr algn="ctr">
              <a:defRPr/>
            </a:lvl1pPr>
          </a:lstStyle>
          <a:p>
            <a:endParaRPr lang="nl-NL"/>
          </a:p>
        </p:txBody>
      </p:sp>
    </p:spTree>
    <p:extLst>
      <p:ext uri="{BB962C8B-B14F-4D97-AF65-F5344CB8AC3E}">
        <p14:creationId xmlns:p14="http://schemas.microsoft.com/office/powerpoint/2010/main" val="249120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12.09.24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3F24B224-A29C-1C42-A40D-94874B4147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itel 16">
            <a:extLst>
              <a:ext uri="{FF2B5EF4-FFF2-40B4-BE49-F238E27FC236}">
                <a16:creationId xmlns:a16="http://schemas.microsoft.com/office/drawing/2014/main" id="{F139584C-EA82-CE4F-8D9D-7F785B7648B3}"/>
              </a:ext>
            </a:extLst>
          </p:cNvPr>
          <p:cNvSpPr>
            <a:spLocks noGrp="1"/>
          </p:cNvSpPr>
          <p:nvPr>
            <p:ph type="title" hasCustomPrompt="1"/>
          </p:nvPr>
        </p:nvSpPr>
        <p:spPr>
          <a:xfrm>
            <a:off x="648102" y="725899"/>
            <a:ext cx="5059019" cy="678483"/>
          </a:xfrm>
        </p:spPr>
        <p:txBody>
          <a:bodyPr>
            <a:normAutofit/>
          </a:bodyPr>
          <a:lstStyle>
            <a:lvl1pPr>
              <a:defRPr sz="4000" b="1" i="0">
                <a:solidFill>
                  <a:schemeClr val="tx1"/>
                </a:solidFill>
                <a:latin typeface="Montserrat Black" pitchFamily="2" charset="77"/>
                <a:ea typeface="Helvetica Neue" panose="02000503000000020004" pitchFamily="2" charset="0"/>
                <a:cs typeface="Helvetica Neue" panose="02000503000000020004" pitchFamily="2" charset="0"/>
              </a:defRPr>
            </a:lvl1pPr>
          </a:lstStyle>
          <a:p>
            <a:r>
              <a:rPr lang="nl-NL"/>
              <a:t>TITEL</a:t>
            </a:r>
          </a:p>
        </p:txBody>
      </p:sp>
      <p:pic>
        <p:nvPicPr>
          <p:cNvPr id="20" name="Afbeelding 19">
            <a:extLst>
              <a:ext uri="{FF2B5EF4-FFF2-40B4-BE49-F238E27FC236}">
                <a16:creationId xmlns:a16="http://schemas.microsoft.com/office/drawing/2014/main" id="{A7E9C278-BF78-7E40-A7FF-48F1BF42E717}"/>
              </a:ext>
            </a:extLst>
          </p:cNvPr>
          <p:cNvPicPr>
            <a:picLocks/>
          </p:cNvPicPr>
          <p:nvPr userDrawn="1"/>
        </p:nvPicPr>
        <p:blipFill>
          <a:blip r:embed="rId3"/>
          <a:stretch>
            <a:fillRect/>
          </a:stretch>
        </p:blipFill>
        <p:spPr>
          <a:xfrm flipV="1">
            <a:off x="775359" y="656601"/>
            <a:ext cx="1152000" cy="69298"/>
          </a:xfrm>
          <a:prstGeom prst="rect">
            <a:avLst/>
          </a:prstGeom>
        </p:spPr>
      </p:pic>
      <p:sp>
        <p:nvSpPr>
          <p:cNvPr id="22" name="Tijdelijke aanduiding voor tekst 25">
            <a:extLst>
              <a:ext uri="{FF2B5EF4-FFF2-40B4-BE49-F238E27FC236}">
                <a16:creationId xmlns:a16="http://schemas.microsoft.com/office/drawing/2014/main" id="{786ED294-F41F-A04E-A719-2B6999C52B0B}"/>
              </a:ext>
            </a:extLst>
          </p:cNvPr>
          <p:cNvSpPr>
            <a:spLocks noGrp="1"/>
          </p:cNvSpPr>
          <p:nvPr>
            <p:ph type="body" sz="quarter" idx="10" hasCustomPrompt="1"/>
          </p:nvPr>
        </p:nvSpPr>
        <p:spPr>
          <a:xfrm>
            <a:off x="648102" y="1419250"/>
            <a:ext cx="4322762" cy="596900"/>
          </a:xfrm>
        </p:spPr>
        <p:txBody>
          <a:bodyPr>
            <a:normAutofit/>
          </a:bodyPr>
          <a:lstStyle>
            <a:lvl1pPr marL="0" indent="0">
              <a:buNone/>
              <a:defRPr sz="2500"/>
            </a:lvl1pPr>
            <a:lvl2pPr marL="457200" indent="0">
              <a:buNone/>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5pPr marL="1828800" indent="0">
              <a:buNone/>
              <a:defRPr/>
            </a:lvl5pPr>
          </a:lstStyle>
          <a:p>
            <a:pPr lvl="0"/>
            <a:r>
              <a:rPr lang="nl-NL"/>
              <a:t>SUBTITEL</a:t>
            </a:r>
          </a:p>
        </p:txBody>
      </p:sp>
      <p:sp>
        <p:nvSpPr>
          <p:cNvPr id="3" name="Tijdelijke aanduiding voor grafiek 2">
            <a:extLst>
              <a:ext uri="{FF2B5EF4-FFF2-40B4-BE49-F238E27FC236}">
                <a16:creationId xmlns:a16="http://schemas.microsoft.com/office/drawing/2014/main" id="{3F826A48-7AD2-8F45-B4FA-19655118A86F}"/>
              </a:ext>
            </a:extLst>
          </p:cNvPr>
          <p:cNvSpPr>
            <a:spLocks noGrp="1"/>
          </p:cNvSpPr>
          <p:nvPr>
            <p:ph type="chart" sz="quarter" idx="13"/>
          </p:nvPr>
        </p:nvSpPr>
        <p:spPr>
          <a:xfrm>
            <a:off x="645318" y="2429499"/>
            <a:ext cx="10901363" cy="3419366"/>
          </a:xfrm>
        </p:spPr>
        <p:txBody>
          <a:bodyPr anchor="ctr"/>
          <a:lstStyle>
            <a:lvl1pPr algn="ctr">
              <a:defRPr/>
            </a:lvl1pPr>
          </a:lstStyle>
          <a:p>
            <a:endParaRPr lang="nl-NL"/>
          </a:p>
        </p:txBody>
      </p:sp>
    </p:spTree>
    <p:extLst>
      <p:ext uri="{BB962C8B-B14F-4D97-AF65-F5344CB8AC3E}">
        <p14:creationId xmlns:p14="http://schemas.microsoft.com/office/powerpoint/2010/main" val="358771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a:pPr>
                <a:defRPr/>
              </a:pPr>
              <a:t>12-09-2024</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a:pPr>
                <a:defRPr/>
              </a:pPr>
              <a:t>‹#›</a:t>
            </a:fld>
            <a:endParaRPr lang="nl-NL"/>
          </a:p>
        </p:txBody>
      </p:sp>
      <p:sp>
        <p:nvSpPr>
          <p:cNvPr id="4" name="Rechthoek 3">
            <a:extLst>
              <a:ext uri="{FF2B5EF4-FFF2-40B4-BE49-F238E27FC236}">
                <a16:creationId xmlns:a16="http://schemas.microsoft.com/office/drawing/2014/main" id="{FA010D3D-F383-4DAF-A469-131812AB7C7F}"/>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0844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a:pPr>
                <a:defRPr/>
              </a:pPr>
              <a:t>12-09-2024</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a:pPr>
                <a:defRPr/>
              </a:pPr>
              <a:t>‹#›</a:t>
            </a:fld>
            <a:endParaRPr lang="nl-NL"/>
          </a:p>
        </p:txBody>
      </p:sp>
    </p:spTree>
    <p:extLst>
      <p:ext uri="{BB962C8B-B14F-4D97-AF65-F5344CB8AC3E}">
        <p14:creationId xmlns:p14="http://schemas.microsoft.com/office/powerpoint/2010/main" val="1610602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pPr>
              <a:defRPr/>
            </a:pPr>
            <a:fld id="{76FBADC5-8151-47BA-8D84-859CF6989D31}" type="datetimeFigureOut">
              <a:rPr lang="nl-NL"/>
              <a:pPr>
                <a:defRPr/>
              </a:pPr>
              <a:t>12-09-2024</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pPr>
              <a:defRPr/>
            </a:pPr>
            <a:fld id="{24564EAF-4E52-47BD-842D-8A3CB8853430}" type="slidenum">
              <a:rPr lang="nl-NL"/>
              <a:pPr>
                <a:defRPr/>
              </a:pPr>
              <a:t>‹#›</a:t>
            </a:fld>
            <a:endParaRPr lang="nl-NL"/>
          </a:p>
        </p:txBody>
      </p:sp>
    </p:spTree>
    <p:extLst>
      <p:ext uri="{BB962C8B-B14F-4D97-AF65-F5344CB8AC3E}">
        <p14:creationId xmlns:p14="http://schemas.microsoft.com/office/powerpoint/2010/main" val="966093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85942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59733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a:pPr>
                <a:defRPr/>
              </a:pPr>
              <a:t>12-09-2024</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a:pPr>
                <a:defRPr/>
              </a:pPr>
              <a:t>‹#›</a:t>
            </a:fld>
            <a:endParaRPr lang="nl-NL"/>
          </a:p>
        </p:txBody>
      </p:sp>
    </p:spTree>
    <p:extLst>
      <p:ext uri="{BB962C8B-B14F-4D97-AF65-F5344CB8AC3E}">
        <p14:creationId xmlns:p14="http://schemas.microsoft.com/office/powerpoint/2010/main" val="560248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a:pPr>
                <a:defRPr/>
              </a:pPr>
              <a:t>12-09-2024</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a:pPr>
                <a:defRPr/>
              </a:pPr>
              <a:t>‹#›</a:t>
            </a:fld>
            <a:endParaRPr lang="nl-NL"/>
          </a:p>
        </p:txBody>
      </p:sp>
    </p:spTree>
    <p:extLst>
      <p:ext uri="{BB962C8B-B14F-4D97-AF65-F5344CB8AC3E}">
        <p14:creationId xmlns:p14="http://schemas.microsoft.com/office/powerpoint/2010/main" val="3563499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a:pPr>
                <a:defRPr/>
              </a:pPr>
              <a:t>12-09-2024</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a:pPr>
                <a:defRPr/>
              </a:pPr>
              <a:t>‹#›</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3851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4114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12.09.24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53256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a:pPr>
                <a:defRPr/>
              </a:pPr>
              <a:t>‹#›</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88172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a:pPr>
                <a:defRPr/>
              </a:pPr>
              <a:t>‹#›</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20838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12-09-2024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8495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12-09-2024</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149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a:pPr>
                <a:defRPr/>
              </a:pPr>
              <a:t>12-09-2024</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a:pPr>
                <a:defRPr/>
              </a:pPr>
              <a:t>‹#›</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74288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a:pPr>
                <a:defRPr/>
              </a:pPr>
              <a:t>12-09-2024</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a:pPr>
                <a:defRPr/>
              </a:pPr>
              <a:t>‹#›</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9822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a:pPr>
                <a:defRPr/>
              </a:pPr>
              <a:t>‹#›</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5599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a:pPr>
                <a:defRPr/>
              </a:pPr>
              <a:t>‹#›</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51695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a:pPr>
                <a:defRPr/>
              </a:pPr>
              <a:t>12-09-2024</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a:pPr>
                <a:defRPr/>
              </a:pPr>
              <a:t>‹#›</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6395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12.09.24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a:pPr>
                <a:defRPr/>
              </a:pPr>
              <a:t>12-09-2024</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a:pPr>
                <a:defRPr/>
              </a:pPr>
              <a:t>‹#›</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22394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a:pPr>
                <a:defRPr/>
              </a:pPr>
              <a:t>12-09-2024</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a:pPr>
                <a:defRPr/>
              </a:pPr>
              <a:t>‹#›</a:t>
            </a:fld>
            <a:endParaRPr lang="nl-NL"/>
          </a:p>
        </p:txBody>
      </p:sp>
    </p:spTree>
    <p:extLst>
      <p:ext uri="{BB962C8B-B14F-4D97-AF65-F5344CB8AC3E}">
        <p14:creationId xmlns:p14="http://schemas.microsoft.com/office/powerpoint/2010/main" val="4167387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pPr>
              <a:defRPr/>
            </a:pPr>
            <a:fld id="{442BF5F6-A2D0-4BCD-9950-237DCD8501C3}" type="datetimeFigureOut">
              <a:rPr lang="nl-NL"/>
              <a:pPr>
                <a:defRPr/>
              </a:pPr>
              <a:t>12-09-2024</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pPr>
              <a:defRPr/>
            </a:pPr>
            <a:fld id="{C24FEBF0-F9C0-470B-ABEA-C37D7A94DFAA}" type="slidenum">
              <a:rPr lang="nl-NL"/>
              <a:pPr>
                <a:defRPr/>
              </a:pPr>
              <a:t>‹#›</a:t>
            </a:fld>
            <a:endParaRPr lang="nl-NL"/>
          </a:p>
        </p:txBody>
      </p:sp>
    </p:spTree>
    <p:extLst>
      <p:ext uri="{BB962C8B-B14F-4D97-AF65-F5344CB8AC3E}">
        <p14:creationId xmlns:p14="http://schemas.microsoft.com/office/powerpoint/2010/main" val="2234848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pPr>
              <a:defRPr/>
            </a:pPr>
            <a:fld id="{B2FCBC0F-934F-4D3C-9AEF-B41BF514A152}" type="datetimeFigureOut">
              <a:rPr lang="nl-NL"/>
              <a:pPr>
                <a:defRPr/>
              </a:pPr>
              <a:t>12-09-2024</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pPr>
              <a:defRPr/>
            </a:pPr>
            <a:fld id="{BB05824E-08FA-46EA-9B80-070E2DA57703}" type="slidenum">
              <a:rPr lang="nl-NL"/>
              <a:pPr>
                <a:defRPr/>
              </a:pPr>
              <a:t>‹#›</a:t>
            </a:fld>
            <a:endParaRPr lang="nl-NL"/>
          </a:p>
        </p:txBody>
      </p:sp>
    </p:spTree>
    <p:extLst>
      <p:ext uri="{BB962C8B-B14F-4D97-AF65-F5344CB8AC3E}">
        <p14:creationId xmlns:p14="http://schemas.microsoft.com/office/powerpoint/2010/main" val="362638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9320E629-8FBB-6BA8-8FDA-F066BA6834EF}"/>
              </a:ext>
            </a:extLst>
          </p:cNvPr>
          <p:cNvSpPr>
            <a:spLocks noGrp="1"/>
          </p:cNvSpPr>
          <p:nvPr>
            <p:ph idx="1"/>
          </p:nvPr>
        </p:nvSpPr>
        <p:spPr>
          <a:xfrm>
            <a:off x="618745" y="2005012"/>
            <a:ext cx="5694274" cy="4351338"/>
          </a:xfrm>
        </p:spPr>
        <p:txBody>
          <a:bodyPr>
            <a:normAutofit/>
          </a:bodyPr>
          <a:lstStyle>
            <a:lvl1pPr>
              <a:defRPr sz="2000"/>
            </a:lvl1pPr>
            <a:lvl2pPr marL="457200" indent="0">
              <a:buNone/>
              <a:defRPr sz="1800"/>
            </a:lvl2pPr>
            <a:lvl3pPr>
              <a:defRPr sz="1600"/>
            </a:lvl3pPr>
            <a:lvl4pPr>
              <a:defRPr sz="1400"/>
            </a:lvl4pPr>
            <a:lvl5pPr>
              <a:defRPr sz="1400"/>
            </a:lvl5pPr>
          </a:lstStyle>
          <a:p>
            <a:pPr lvl="0"/>
            <a:r>
              <a:rPr lang="nl-NL"/>
              <a:t>Klikken om de tekststijl van het model te bewerken</a:t>
            </a:r>
          </a:p>
        </p:txBody>
      </p:sp>
      <p:sp>
        <p:nvSpPr>
          <p:cNvPr id="8" name="Titel 9">
            <a:extLst>
              <a:ext uri="{FF2B5EF4-FFF2-40B4-BE49-F238E27FC236}">
                <a16:creationId xmlns:a16="http://schemas.microsoft.com/office/drawing/2014/main" id="{78621A29-13E8-7771-E22F-4348E1AB438B}"/>
              </a:ext>
            </a:extLst>
          </p:cNvPr>
          <p:cNvSpPr>
            <a:spLocks noGrp="1"/>
          </p:cNvSpPr>
          <p:nvPr>
            <p:ph type="title" hasCustomPrompt="1"/>
          </p:nvPr>
        </p:nvSpPr>
        <p:spPr>
          <a:xfrm>
            <a:off x="618744" y="835617"/>
            <a:ext cx="6667195" cy="1325563"/>
          </a:xfrm>
        </p:spPr>
        <p:txBody>
          <a:bodyPr/>
          <a:lstStyle/>
          <a:p>
            <a:r>
              <a:rPr lang="nl-NL"/>
              <a:t>Titel</a:t>
            </a:r>
          </a:p>
        </p:txBody>
      </p:sp>
      <p:sp>
        <p:nvSpPr>
          <p:cNvPr id="10" name="Tijdelijke aanduiding voor afbeelding 9">
            <a:extLst>
              <a:ext uri="{FF2B5EF4-FFF2-40B4-BE49-F238E27FC236}">
                <a16:creationId xmlns:a16="http://schemas.microsoft.com/office/drawing/2014/main" id="{3324552C-EE9F-6355-C89E-80AB8D26B8E5}"/>
              </a:ext>
            </a:extLst>
          </p:cNvPr>
          <p:cNvSpPr>
            <a:spLocks noGrp="1"/>
          </p:cNvSpPr>
          <p:nvPr>
            <p:ph type="pic" sz="quarter" idx="10"/>
          </p:nvPr>
        </p:nvSpPr>
        <p:spPr>
          <a:xfrm>
            <a:off x="6992938" y="0"/>
            <a:ext cx="5199062" cy="6858000"/>
          </a:xfrm>
          <a:solidFill>
            <a:schemeClr val="bg2"/>
          </a:solidFill>
        </p:spPr>
        <p:txBody>
          <a:bodyPr/>
          <a:lstStyle/>
          <a:p>
            <a:endParaRPr lang="nl-NL"/>
          </a:p>
        </p:txBody>
      </p:sp>
    </p:spTree>
    <p:extLst>
      <p:ext uri="{BB962C8B-B14F-4D97-AF65-F5344CB8AC3E}">
        <p14:creationId xmlns:p14="http://schemas.microsoft.com/office/powerpoint/2010/main" val="376071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12.09.24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12.09.24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12.09.24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12.09.24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fld id="{0136F185-EC41-4F01-A6B6-B791CD7FB6E5}" type="datetimeFigureOut">
              <a:rPr lang="nl-NL" smtClean="0"/>
              <a:t>12-09-2024</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fld id="{C581A37F-95C1-4684-868D-953C9353DD85}" type="slidenum">
              <a:rPr lang="nl-NL" smtClean="0"/>
              <a:t>‹#›</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749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6D9BDAFB-9F48-4B09-9DCB-038995744DC3}" type="datetimeFigureOut">
              <a:rPr lang="nl-NL"/>
              <a:pPr>
                <a:defRPr/>
              </a:pPr>
              <a:t>12-09-2024</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32953F3D-FED3-48B5-99C0-A4A4F33BB4DB}" type="slidenum">
              <a:rPr lang="nl-NL"/>
              <a:pPr>
                <a:defRPr/>
              </a:pPr>
              <a:t>‹#›</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799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0.xml"/><Relationship Id="rId1" Type="http://schemas.openxmlformats.org/officeDocument/2006/relationships/video" Target="https://player.vimeo.com/video/925882844?h=5969c92b1e&amp;amp;app_id=12296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hyperlink" Target="https://nos.nl/nieuwsuur/artikel/2269390-inspectie-over-suicides-in-de-jeugdzorg-vaak-geen-passende-zorg" TargetMode="External"/><Relationship Id="rId4" Type="http://schemas.openxmlformats.org/officeDocument/2006/relationships/hyperlink" Target="https://www.igj.nl/over-ons/igj-in-cijfers/cijfers-over-meldingen/cijfers-meldingen-jeugdhul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341_32386E02.xml"/><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7BEE9-8E5E-3AFB-E446-B10CE5083046}"/>
              </a:ext>
            </a:extLst>
          </p:cNvPr>
          <p:cNvSpPr>
            <a:spLocks noGrp="1"/>
          </p:cNvSpPr>
          <p:nvPr>
            <p:ph type="ctrTitle"/>
          </p:nvPr>
        </p:nvSpPr>
        <p:spPr>
          <a:xfrm>
            <a:off x="771592" y="1690503"/>
            <a:ext cx="4744108" cy="1537534"/>
          </a:xfrm>
        </p:spPr>
        <p:txBody>
          <a:bodyPr>
            <a:normAutofit fontScale="90000"/>
          </a:bodyPr>
          <a:lstStyle/>
          <a:p>
            <a:r>
              <a:rPr lang="nl-NL">
                <a:solidFill>
                  <a:srgbClr val="000000"/>
                </a:solidFill>
                <a:ea typeface="+mj-lt"/>
                <a:cs typeface="+mj-lt"/>
              </a:rPr>
              <a:t>Suïcidaliteit en suïcidepreventie bij jongeren</a:t>
            </a:r>
          </a:p>
        </p:txBody>
      </p:sp>
      <p:sp>
        <p:nvSpPr>
          <p:cNvPr id="3" name="Ondertitel 2">
            <a:extLst>
              <a:ext uri="{FF2B5EF4-FFF2-40B4-BE49-F238E27FC236}">
                <a16:creationId xmlns:a16="http://schemas.microsoft.com/office/drawing/2014/main" id="{726055EB-D318-43E4-AEAB-ADB0524D18AE}"/>
              </a:ext>
            </a:extLst>
          </p:cNvPr>
          <p:cNvSpPr>
            <a:spLocks noGrp="1"/>
          </p:cNvSpPr>
          <p:nvPr>
            <p:ph type="subTitle" idx="1"/>
          </p:nvPr>
        </p:nvSpPr>
        <p:spPr/>
        <p:txBody>
          <a:bodyPr/>
          <a:lstStyle/>
          <a:p>
            <a:r>
              <a:rPr lang="nl-NL"/>
              <a:t>[naam]</a:t>
            </a:r>
          </a:p>
        </p:txBody>
      </p:sp>
      <p:pic>
        <p:nvPicPr>
          <p:cNvPr id="8" name="Tijdelijke aanduiding voor afbeelding 7" descr="Groot standbeeld vraagt aandacht voor zelfdoding onder jongeren |  medischcontact">
            <a:extLst>
              <a:ext uri="{FF2B5EF4-FFF2-40B4-BE49-F238E27FC236}">
                <a16:creationId xmlns:a16="http://schemas.microsoft.com/office/drawing/2014/main" id="{F5828948-BAD1-0C13-93FF-19C0E08B9638}"/>
              </a:ext>
            </a:extLst>
          </p:cNvPr>
          <p:cNvPicPr>
            <a:picLocks noGrp="1" noChangeAspect="1"/>
          </p:cNvPicPr>
          <p:nvPr>
            <p:ph type="pic" sz="quarter" idx="14"/>
          </p:nvPr>
        </p:nvPicPr>
        <p:blipFill>
          <a:blip r:embed="rId2"/>
          <a:srcRect l="11208" r="11208"/>
          <a:stretch/>
        </p:blipFill>
        <p:spPr>
          <a:xfrm>
            <a:off x="6188365" y="1274575"/>
            <a:ext cx="5403561" cy="4274575"/>
          </a:xfrm>
        </p:spPr>
      </p:pic>
      <p:sp>
        <p:nvSpPr>
          <p:cNvPr id="5" name="Tijdelijke aanduiding voor tekst 4">
            <a:extLst>
              <a:ext uri="{FF2B5EF4-FFF2-40B4-BE49-F238E27FC236}">
                <a16:creationId xmlns:a16="http://schemas.microsoft.com/office/drawing/2014/main" id="{5E1DA5AD-BC92-8045-4DBB-7A0F422027EC}"/>
              </a:ext>
            </a:extLst>
          </p:cNvPr>
          <p:cNvSpPr>
            <a:spLocks noGrp="1"/>
          </p:cNvSpPr>
          <p:nvPr>
            <p:ph type="body" sz="quarter" idx="15"/>
          </p:nvPr>
        </p:nvSpPr>
        <p:spPr/>
        <p:txBody>
          <a:bodyPr/>
          <a:lstStyle/>
          <a:p>
            <a:r>
              <a:rPr lang="nl-NL"/>
              <a:t>[datum]</a:t>
            </a:r>
          </a:p>
        </p:txBody>
      </p:sp>
    </p:spTree>
    <p:extLst>
      <p:ext uri="{BB962C8B-B14F-4D97-AF65-F5344CB8AC3E}">
        <p14:creationId xmlns:p14="http://schemas.microsoft.com/office/powerpoint/2010/main" val="60191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88F1509-EA90-047D-37D5-C52966DF184F}"/>
              </a:ext>
            </a:extLst>
          </p:cNvPr>
          <p:cNvSpPr txBox="1">
            <a:spLocks/>
          </p:cNvSpPr>
          <p:nvPr/>
        </p:nvSpPr>
        <p:spPr bwMode="auto">
          <a:xfrm>
            <a:off x="1156793" y="2010225"/>
            <a:ext cx="94524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28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nl-NL">
                <a:ea typeface="Verdana"/>
                <a:cs typeface="Tahoma"/>
              </a:rPr>
              <a:t>Doel van de leidraad</a:t>
            </a:r>
          </a:p>
        </p:txBody>
      </p:sp>
      <p:sp>
        <p:nvSpPr>
          <p:cNvPr id="7" name="Tijdelijke aanduiding voor tekst 5">
            <a:extLst>
              <a:ext uri="{FF2B5EF4-FFF2-40B4-BE49-F238E27FC236}">
                <a16:creationId xmlns:a16="http://schemas.microsoft.com/office/drawing/2014/main" id="{3AC8D6AD-F3D5-8144-BD6D-8F2BC3760428}"/>
              </a:ext>
            </a:extLst>
          </p:cNvPr>
          <p:cNvSpPr txBox="1">
            <a:spLocks/>
          </p:cNvSpPr>
          <p:nvPr/>
        </p:nvSpPr>
        <p:spPr bwMode="auto">
          <a:xfrm>
            <a:off x="1156793" y="3159574"/>
            <a:ext cx="10111074" cy="411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a:latin typeface="Another Shabby"/>
              </a:rPr>
              <a:t>Met het </a:t>
            </a:r>
            <a:r>
              <a:rPr lang="nl-NL" sz="3600" u="sng">
                <a:latin typeface="Another Shabby"/>
              </a:rPr>
              <a:t>gehele netwerk</a:t>
            </a:r>
            <a:r>
              <a:rPr lang="nl-NL" sz="3600">
                <a:latin typeface="Another Shabby"/>
              </a:rPr>
              <a:t>, in </a:t>
            </a:r>
            <a:r>
              <a:rPr lang="nl-NL" sz="3600" u="sng">
                <a:latin typeface="Another Shabby"/>
              </a:rPr>
              <a:t>gezamenlijkheid</a:t>
            </a:r>
            <a:r>
              <a:rPr lang="nl-NL" sz="3600">
                <a:latin typeface="Another Shabby"/>
              </a:rPr>
              <a:t> aan suïcidepreventie werken, doordat iedereen </a:t>
            </a:r>
            <a:r>
              <a:rPr lang="nl-NL" sz="3600" u="sng">
                <a:latin typeface="Another Shabby"/>
              </a:rPr>
              <a:t>dezelfde taal </a:t>
            </a:r>
            <a:r>
              <a:rPr lang="nl-NL" sz="3600">
                <a:latin typeface="Another Shabby"/>
              </a:rPr>
              <a:t>spreekt en </a:t>
            </a:r>
            <a:r>
              <a:rPr lang="nl-NL" sz="3600" u="sng">
                <a:latin typeface="Another Shabby"/>
              </a:rPr>
              <a:t>dezelfde uitgangspunten </a:t>
            </a:r>
            <a:r>
              <a:rPr lang="nl-NL" sz="3600">
                <a:latin typeface="Another Shabby"/>
              </a:rPr>
              <a:t>hanteert</a:t>
            </a:r>
          </a:p>
        </p:txBody>
      </p:sp>
    </p:spTree>
    <p:extLst>
      <p:ext uri="{BB962C8B-B14F-4D97-AF65-F5344CB8AC3E}">
        <p14:creationId xmlns:p14="http://schemas.microsoft.com/office/powerpoint/2010/main" val="3254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0434B-2611-953C-D20D-B76FE55E51F3}"/>
              </a:ext>
            </a:extLst>
          </p:cNvPr>
          <p:cNvSpPr>
            <a:spLocks noGrp="1"/>
          </p:cNvSpPr>
          <p:nvPr>
            <p:ph type="title"/>
          </p:nvPr>
        </p:nvSpPr>
        <p:spPr/>
        <p:txBody>
          <a:bodyPr/>
          <a:lstStyle/>
          <a:p>
            <a:r>
              <a:rPr lang="nl-NL"/>
              <a:t>Essentie</a:t>
            </a:r>
          </a:p>
        </p:txBody>
      </p:sp>
      <p:sp>
        <p:nvSpPr>
          <p:cNvPr id="4" name="Tijdelijke aanduiding voor tekst 3">
            <a:extLst>
              <a:ext uri="{FF2B5EF4-FFF2-40B4-BE49-F238E27FC236}">
                <a16:creationId xmlns:a16="http://schemas.microsoft.com/office/drawing/2014/main" id="{ABEF9185-A85E-7EED-0632-EA6C20055F9B}"/>
              </a:ext>
            </a:extLst>
          </p:cNvPr>
          <p:cNvSpPr>
            <a:spLocks noGrp="1"/>
          </p:cNvSpPr>
          <p:nvPr>
            <p:ph type="body" sz="quarter" idx="20"/>
          </p:nvPr>
        </p:nvSpPr>
        <p:spPr/>
        <p:txBody>
          <a:bodyPr/>
          <a:lstStyle/>
          <a:p>
            <a:pPr>
              <a:buClr>
                <a:srgbClr val="DF7777"/>
              </a:buClr>
            </a:pPr>
            <a:r>
              <a:rPr lang="nl-NL" b="1"/>
              <a:t>Contact maken </a:t>
            </a:r>
            <a:r>
              <a:rPr lang="nl-NL"/>
              <a:t>met jongeren en de wanhoop</a:t>
            </a:r>
          </a:p>
          <a:p>
            <a:pPr>
              <a:buClr>
                <a:srgbClr val="DF7777"/>
              </a:buClr>
            </a:pPr>
            <a:r>
              <a:rPr lang="nl-NL" b="1"/>
              <a:t>Contact maken </a:t>
            </a:r>
            <a:r>
              <a:rPr lang="nl-NL"/>
              <a:t>met de ouders en andere naasten </a:t>
            </a:r>
          </a:p>
          <a:p>
            <a:pPr>
              <a:buClr>
                <a:srgbClr val="DF7777"/>
              </a:buClr>
            </a:pPr>
            <a:r>
              <a:rPr lang="nl-NL" b="1"/>
              <a:t>Contact maken </a:t>
            </a:r>
            <a:r>
              <a:rPr lang="nl-NL"/>
              <a:t>met eigen gevoelens en collega's </a:t>
            </a:r>
          </a:p>
          <a:p>
            <a:pPr>
              <a:buClr>
                <a:srgbClr val="DF7777"/>
              </a:buClr>
            </a:pPr>
            <a:r>
              <a:rPr lang="nl-NL" b="1"/>
              <a:t>Contact maken </a:t>
            </a:r>
            <a:r>
              <a:rPr lang="nl-NL"/>
              <a:t>met de zorgorganisaties in de regio</a:t>
            </a:r>
          </a:p>
        </p:txBody>
      </p:sp>
      <p:pic>
        <p:nvPicPr>
          <p:cNvPr id="3" name="Afbeelding 2" descr="Afbeelding met tekening, schets, Lijnillustraties, illustratie&#10;&#10;Automatisch gegenereerde beschrijving">
            <a:extLst>
              <a:ext uri="{FF2B5EF4-FFF2-40B4-BE49-F238E27FC236}">
                <a16:creationId xmlns:a16="http://schemas.microsoft.com/office/drawing/2014/main" id="{D69561E0-C098-C1A4-6B02-4B93BB3483FC}"/>
              </a:ext>
            </a:extLst>
          </p:cNvPr>
          <p:cNvPicPr>
            <a:picLocks noChangeAspect="1"/>
          </p:cNvPicPr>
          <p:nvPr/>
        </p:nvPicPr>
        <p:blipFill rotWithShape="1">
          <a:blip r:embed="rId2"/>
          <a:srcRect b="1417"/>
          <a:stretch/>
        </p:blipFill>
        <p:spPr>
          <a:xfrm>
            <a:off x="6704418" y="1586495"/>
            <a:ext cx="5091814" cy="2875766"/>
          </a:xfrm>
          <a:prstGeom prst="rect">
            <a:avLst/>
          </a:prstGeom>
        </p:spPr>
      </p:pic>
    </p:spTree>
    <p:extLst>
      <p:ext uri="{BB962C8B-B14F-4D97-AF65-F5344CB8AC3E}">
        <p14:creationId xmlns:p14="http://schemas.microsoft.com/office/powerpoint/2010/main" val="141070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142D-7B36-B922-B136-51802839C5AE}"/>
              </a:ext>
            </a:extLst>
          </p:cNvPr>
          <p:cNvSpPr>
            <a:spLocks noGrp="1"/>
          </p:cNvSpPr>
          <p:nvPr>
            <p:ph type="title"/>
          </p:nvPr>
        </p:nvSpPr>
        <p:spPr/>
        <p:txBody>
          <a:bodyPr/>
          <a:lstStyle/>
          <a:p>
            <a:r>
              <a:rPr lang="nl-NL">
                <a:ea typeface="Verdana"/>
                <a:cs typeface="Tahoma"/>
              </a:rPr>
              <a:t>Bevindingen inspectierapport (1)</a:t>
            </a:r>
            <a:endParaRPr lang="nl-NL"/>
          </a:p>
        </p:txBody>
      </p:sp>
      <p:sp>
        <p:nvSpPr>
          <p:cNvPr id="3" name="Text Placeholder 2">
            <a:extLst>
              <a:ext uri="{FF2B5EF4-FFF2-40B4-BE49-F238E27FC236}">
                <a16:creationId xmlns:a16="http://schemas.microsoft.com/office/drawing/2014/main" id="{6BBF744E-B7DC-221B-6AAD-93A3E59CC635}"/>
              </a:ext>
            </a:extLst>
          </p:cNvPr>
          <p:cNvSpPr>
            <a:spLocks noGrp="1"/>
          </p:cNvSpPr>
          <p:nvPr>
            <p:ph type="body" sz="quarter" idx="20"/>
          </p:nvPr>
        </p:nvSpPr>
        <p:spPr>
          <a:xfrm>
            <a:off x="1253612" y="1825626"/>
            <a:ext cx="10114604" cy="4117973"/>
          </a:xfrm>
        </p:spPr>
        <p:txBody>
          <a:bodyPr/>
          <a:lstStyle/>
          <a:p>
            <a:pPr marL="227965" indent="-227965"/>
            <a:r>
              <a:rPr lang="nl-NL" sz="1800"/>
              <a:t>Integraal aanbod van jeugdzorg en jeugd-ggz is nodig, maar ontbreekt</a:t>
            </a:r>
          </a:p>
          <a:p>
            <a:pPr marL="227965" indent="-227965"/>
            <a:r>
              <a:rPr lang="nl-NL" sz="1800">
                <a:cs typeface="Arial"/>
              </a:rPr>
              <a:t>Er zijn vaak verschillen in visie, bijvoorbeeld over:</a:t>
            </a:r>
          </a:p>
          <a:p>
            <a:pPr marL="685165" lvl="1" indent="-227965">
              <a:buFont typeface="Courier New" panose="020B0604020202020204" pitchFamily="34" charset="0"/>
              <a:buChar char="o"/>
            </a:pPr>
            <a:r>
              <a:rPr lang="nl-NL" sz="1800">
                <a:cs typeface="Arial"/>
              </a:rPr>
              <a:t>bieden van bescherming versus geven van autonomie</a:t>
            </a:r>
          </a:p>
          <a:p>
            <a:pPr marL="685165" lvl="1" indent="-227965">
              <a:buFont typeface="Courier New" panose="020B0604020202020204" pitchFamily="34" charset="0"/>
              <a:buChar char="o"/>
            </a:pPr>
            <a:r>
              <a:rPr lang="nl-NL" sz="1800">
                <a:cs typeface="Arial"/>
              </a:rPr>
              <a:t>wel of niet opnemen, of wel of niet uit huis plaatsen van een jongere</a:t>
            </a:r>
          </a:p>
          <a:p>
            <a:pPr marL="685165" lvl="1" indent="-227965">
              <a:buFont typeface="Courier New" panose="020B0604020202020204" pitchFamily="34" charset="0"/>
              <a:buChar char="o"/>
            </a:pPr>
            <a:r>
              <a:rPr lang="nl-NL" sz="1800">
                <a:cs typeface="Arial"/>
              </a:rPr>
              <a:t>wat de voorliggende problematiek is, gedrag of psychiatrie? </a:t>
            </a:r>
          </a:p>
          <a:p>
            <a:pPr marL="227965" indent="-227965"/>
            <a:r>
              <a:rPr lang="nl-NL" sz="1800">
                <a:cs typeface="Arial"/>
              </a:rPr>
              <a:t>Jongeren moeten meer betrokken worden bij besluitvorming rondom de meest passende hulp</a:t>
            </a:r>
          </a:p>
          <a:p>
            <a:pPr marL="227965" indent="-227965"/>
            <a:r>
              <a:rPr lang="nl-NL" sz="1800">
                <a:cs typeface="Arial"/>
              </a:rPr>
              <a:t>Overplaatsing moet zoveel mogelijk voorkomen worden, schakel eerder extra expertise en begeleiding in</a:t>
            </a:r>
          </a:p>
          <a:p>
            <a:pPr marL="227965" indent="-227965"/>
            <a:r>
              <a:rPr lang="nl-NL" sz="1800">
                <a:cs typeface="Arial"/>
              </a:rPr>
              <a:t>Jongeren bij wie suïcidaliteit speelt zouden een vaste behandelaar moeten hebben </a:t>
            </a:r>
          </a:p>
          <a:p>
            <a:pPr marL="227965" indent="-227965"/>
            <a:r>
              <a:rPr lang="nl-NL" sz="1800">
                <a:cs typeface="Arial"/>
              </a:rPr>
              <a:t>Betrokkenheid van een vast persoon uit hun netwerk, zoals een JIM, zou bij een langdurig hulpverleningstraject een grote meerwaarde kunnen hebben</a:t>
            </a:r>
            <a:endParaRPr lang="nl-NL" sz="1800"/>
          </a:p>
        </p:txBody>
      </p:sp>
    </p:spTree>
    <p:extLst>
      <p:ext uri="{BB962C8B-B14F-4D97-AF65-F5344CB8AC3E}">
        <p14:creationId xmlns:p14="http://schemas.microsoft.com/office/powerpoint/2010/main" val="402002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142D-7B36-B922-B136-51802839C5AE}"/>
              </a:ext>
            </a:extLst>
          </p:cNvPr>
          <p:cNvSpPr>
            <a:spLocks noGrp="1"/>
          </p:cNvSpPr>
          <p:nvPr>
            <p:ph type="title"/>
          </p:nvPr>
        </p:nvSpPr>
        <p:spPr/>
        <p:txBody>
          <a:bodyPr/>
          <a:lstStyle/>
          <a:p>
            <a:r>
              <a:rPr lang="nl-NL"/>
              <a:t>Bevindingen inspectierapport (2)</a:t>
            </a:r>
          </a:p>
        </p:txBody>
      </p:sp>
      <p:sp>
        <p:nvSpPr>
          <p:cNvPr id="3" name="Text Placeholder 2">
            <a:extLst>
              <a:ext uri="{FF2B5EF4-FFF2-40B4-BE49-F238E27FC236}">
                <a16:creationId xmlns:a16="http://schemas.microsoft.com/office/drawing/2014/main" id="{6BBF744E-B7DC-221B-6AAD-93A3E59CC635}"/>
              </a:ext>
            </a:extLst>
          </p:cNvPr>
          <p:cNvSpPr>
            <a:spLocks noGrp="1"/>
          </p:cNvSpPr>
          <p:nvPr>
            <p:ph type="body" sz="quarter" idx="20"/>
          </p:nvPr>
        </p:nvSpPr>
        <p:spPr/>
        <p:txBody>
          <a:bodyPr/>
          <a:lstStyle/>
          <a:p>
            <a:pPr marL="227965" indent="-227965"/>
            <a:r>
              <a:rPr lang="nl-NL" sz="1800">
                <a:cs typeface="Arial"/>
              </a:rPr>
              <a:t>Door suïcidale uitingen van een jongere ontstaat geregeld een crisisachtige sfeer, waarin afgeweken wordt van adviezen over de best passende hulp</a:t>
            </a:r>
          </a:p>
          <a:p>
            <a:pPr marL="227965" indent="-227965"/>
            <a:r>
              <a:rPr lang="nl-NL" sz="1800">
                <a:cs typeface="Arial"/>
              </a:rPr>
              <a:t>Verdere oorzaken voor het niet tot stand komen van passende hulp die professionals in dit onderzoek noemden zijn:</a:t>
            </a:r>
          </a:p>
          <a:p>
            <a:pPr marL="685165" lvl="1" indent="-227965">
              <a:buFont typeface="Courier New" panose="020B0604020202020204" pitchFamily="34" charset="0"/>
              <a:buChar char="o"/>
            </a:pPr>
            <a:r>
              <a:rPr lang="nl-NL" sz="1800">
                <a:cs typeface="Arial"/>
              </a:rPr>
              <a:t>handelingsverlegenheid</a:t>
            </a:r>
          </a:p>
          <a:p>
            <a:pPr marL="685165" lvl="1" indent="-227965">
              <a:buFont typeface="Courier New" panose="020B0604020202020204" pitchFamily="34" charset="0"/>
              <a:buChar char="o"/>
            </a:pPr>
            <a:r>
              <a:rPr lang="nl-NL" sz="1800">
                <a:cs typeface="Arial"/>
              </a:rPr>
              <a:t>geen verantwoordelijkheid willen dragen</a:t>
            </a:r>
          </a:p>
          <a:p>
            <a:pPr marL="685165" lvl="1" indent="-227965">
              <a:buFont typeface="Courier New" panose="020B0604020202020204" pitchFamily="34" charset="0"/>
              <a:buChar char="o"/>
            </a:pPr>
            <a:r>
              <a:rPr lang="nl-NL" sz="1800">
                <a:cs typeface="Arial"/>
              </a:rPr>
              <a:t>onvoldoende kennis</a:t>
            </a:r>
          </a:p>
          <a:p>
            <a:pPr marL="685165" lvl="1" indent="-227965">
              <a:buFont typeface="Courier New" panose="020B0604020202020204" pitchFamily="34" charset="0"/>
              <a:buChar char="o"/>
            </a:pPr>
            <a:r>
              <a:rPr lang="nl-NL" sz="1800">
                <a:cs typeface="Arial"/>
              </a:rPr>
              <a:t>een gefragmenteerd hulpaanbod</a:t>
            </a:r>
          </a:p>
          <a:p>
            <a:pPr marL="685165" lvl="1" indent="-227965">
              <a:buFont typeface="Courier New" panose="020B0604020202020204" pitchFamily="34" charset="0"/>
              <a:buChar char="o"/>
            </a:pPr>
            <a:r>
              <a:rPr lang="nl-NL" sz="1800">
                <a:cs typeface="Arial"/>
              </a:rPr>
              <a:t>onvoldoende samenwerking </a:t>
            </a:r>
          </a:p>
          <a:p>
            <a:pPr marL="227965" indent="-227965"/>
            <a:r>
              <a:rPr lang="nl-NL" sz="1800">
                <a:cs typeface="Arial"/>
              </a:rPr>
              <a:t>Het is nodig dat in de regio een gezamenlijke visie ontwikkeld wordt op wat passende hulp is voor jongeren bij wie suïcidaliteit speelt en bij wie sprake is van een combinatie van gedrags- en ggz problematiek</a:t>
            </a:r>
            <a:endParaRPr lang="nl-NL" sz="1800"/>
          </a:p>
        </p:txBody>
      </p:sp>
    </p:spTree>
    <p:extLst>
      <p:ext uri="{BB962C8B-B14F-4D97-AF65-F5344CB8AC3E}">
        <p14:creationId xmlns:p14="http://schemas.microsoft.com/office/powerpoint/2010/main" val="220015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05DE2D-CC7D-B512-7603-BAD46CDF188B}"/>
              </a:ext>
            </a:extLst>
          </p:cNvPr>
          <p:cNvSpPr>
            <a:spLocks noGrp="1"/>
          </p:cNvSpPr>
          <p:nvPr>
            <p:ph sz="half" idx="1"/>
          </p:nvPr>
        </p:nvSpPr>
        <p:spPr/>
        <p:txBody>
          <a:bodyPr/>
          <a:lstStyle/>
          <a:p>
            <a:pPr marL="227965" indent="-227965"/>
            <a:r>
              <a:rPr lang="nl-NL" sz="1800">
                <a:solidFill>
                  <a:srgbClr val="000000"/>
                </a:solidFill>
                <a:ea typeface="+mn-lt"/>
                <a:cs typeface="+mn-lt"/>
              </a:rPr>
              <a:t>Informatie uitwisselen: dingen die opvallen, belangrijke gebeurtenissen, wat kun je beter wel en wat beter niet doen etc. </a:t>
            </a:r>
            <a:endParaRPr lang="nl-NL" sz="1800">
              <a:solidFill>
                <a:srgbClr val="000000"/>
              </a:solidFill>
            </a:endParaRPr>
          </a:p>
          <a:p>
            <a:pPr marL="227965" indent="-227965"/>
            <a:r>
              <a:rPr lang="nl-NL" sz="1800">
                <a:solidFill>
                  <a:srgbClr val="000000"/>
                </a:solidFill>
                <a:ea typeface="+mn-lt"/>
                <a:cs typeface="+mn-lt"/>
              </a:rPr>
              <a:t>Elkaar steunen in het omgaan met de suïcidaliteit</a:t>
            </a:r>
            <a:endParaRPr lang="nl-NL" sz="1800"/>
          </a:p>
          <a:p>
            <a:pPr marL="227965" indent="-227965"/>
            <a:r>
              <a:rPr lang="nl-NL" sz="1800">
                <a:solidFill>
                  <a:srgbClr val="000000"/>
                </a:solidFill>
                <a:ea typeface="+mn-lt"/>
                <a:cs typeface="+mn-lt"/>
              </a:rPr>
              <a:t>Komen tot een eenduidig plan van aanpak en eenduidige uitvoering</a:t>
            </a:r>
            <a:endParaRPr lang="nl-NL" sz="1800"/>
          </a:p>
          <a:p>
            <a:pPr marL="227965" indent="-227965"/>
            <a:r>
              <a:rPr lang="nl-NL" sz="1800">
                <a:solidFill>
                  <a:srgbClr val="000000"/>
                </a:solidFill>
                <a:ea typeface="+mn-lt"/>
                <a:cs typeface="+mn-lt"/>
              </a:rPr>
              <a:t>Realistische verwachtingen scheppen </a:t>
            </a:r>
            <a:endParaRPr lang="nl-NL" sz="1800"/>
          </a:p>
          <a:p>
            <a:pPr marL="227965" indent="-227965"/>
            <a:r>
              <a:rPr lang="nl-NL" sz="1800">
                <a:solidFill>
                  <a:srgbClr val="000000"/>
                </a:solidFill>
                <a:ea typeface="+mn-lt"/>
                <a:cs typeface="+mn-lt"/>
              </a:rPr>
              <a:t>Deelname aan alledaagse activiteiten faciliteren</a:t>
            </a:r>
            <a:endParaRPr lang="nl-NL" sz="1800"/>
          </a:p>
          <a:p>
            <a:pPr marL="227965" indent="-227965"/>
            <a:r>
              <a:rPr lang="nl-NL" sz="1800">
                <a:solidFill>
                  <a:srgbClr val="000000"/>
                </a:solidFill>
                <a:ea typeface="+mn-lt"/>
                <a:cs typeface="+mn-lt"/>
              </a:rPr>
              <a:t>Doorverwijzingen en overplaatsingen zoveel mogelijk voorkomen </a:t>
            </a:r>
            <a:endParaRPr lang="nl-NL" sz="1800"/>
          </a:p>
          <a:p>
            <a:pPr marL="227965" indent="-227965"/>
            <a:r>
              <a:rPr lang="nl-NL" sz="1800">
                <a:solidFill>
                  <a:srgbClr val="000000"/>
                </a:solidFill>
                <a:ea typeface="+mn-lt"/>
                <a:cs typeface="+mn-lt"/>
              </a:rPr>
              <a:t>Komen tot afspraken over wie welke rol heeft </a:t>
            </a:r>
            <a:endParaRPr lang="nl-NL" sz="1800"/>
          </a:p>
          <a:p>
            <a:pPr marL="227965" indent="-227965"/>
            <a:endParaRPr lang="nl-NL" sz="1800"/>
          </a:p>
        </p:txBody>
      </p:sp>
      <p:sp>
        <p:nvSpPr>
          <p:cNvPr id="3" name="Titel 2">
            <a:extLst>
              <a:ext uri="{FF2B5EF4-FFF2-40B4-BE49-F238E27FC236}">
                <a16:creationId xmlns:a16="http://schemas.microsoft.com/office/drawing/2014/main" id="{1E9753DC-AA86-5AC8-7BEF-CFF542098ABC}"/>
              </a:ext>
            </a:extLst>
          </p:cNvPr>
          <p:cNvSpPr>
            <a:spLocks noGrp="1"/>
          </p:cNvSpPr>
          <p:nvPr>
            <p:ph type="title"/>
          </p:nvPr>
        </p:nvSpPr>
        <p:spPr/>
        <p:txBody>
          <a:bodyPr/>
          <a:lstStyle/>
          <a:p>
            <a:r>
              <a:rPr lang="nl-NL">
                <a:ea typeface="Verdana"/>
                <a:cs typeface="Tahoma"/>
              </a:rPr>
              <a:t>Waarom?</a:t>
            </a:r>
            <a:endParaRPr lang="nl-NL"/>
          </a:p>
        </p:txBody>
      </p:sp>
      <p:sp>
        <p:nvSpPr>
          <p:cNvPr id="5" name="Tijdelijke aanduiding voor tekst 4">
            <a:extLst>
              <a:ext uri="{FF2B5EF4-FFF2-40B4-BE49-F238E27FC236}">
                <a16:creationId xmlns:a16="http://schemas.microsoft.com/office/drawing/2014/main" id="{36531222-D194-1E58-DBC4-355C9DE02CB9}"/>
              </a:ext>
            </a:extLst>
          </p:cNvPr>
          <p:cNvSpPr>
            <a:spLocks noGrp="1"/>
          </p:cNvSpPr>
          <p:nvPr>
            <p:ph type="body" sz="quarter" idx="18"/>
          </p:nvPr>
        </p:nvSpPr>
        <p:spPr>
          <a:xfrm>
            <a:off x="7794366" y="1825625"/>
            <a:ext cx="3689025" cy="3843338"/>
          </a:xfrm>
        </p:spPr>
        <p:txBody>
          <a:bodyPr/>
          <a:lstStyle/>
          <a:p>
            <a:pPr marL="227965" indent="-227965" algn="ctr">
              <a:buNone/>
            </a:pPr>
            <a:r>
              <a:rPr lang="nl-NL" sz="6000">
                <a:latin typeface="Another Shabby"/>
              </a:rPr>
              <a:t>Suïcide-</a:t>
            </a:r>
            <a:r>
              <a:rPr lang="nl-NL" sz="6000" err="1">
                <a:latin typeface="Another Shabby"/>
              </a:rPr>
              <a:t>preventiedoe</a:t>
            </a:r>
            <a:r>
              <a:rPr lang="nl-NL" sz="6000">
                <a:latin typeface="Another Shabby"/>
              </a:rPr>
              <a:t> je samen.</a:t>
            </a:r>
            <a:endParaRPr lang="nl-NL" sz="6000">
              <a:solidFill>
                <a:srgbClr val="000000"/>
              </a:solidFill>
              <a:latin typeface="Another Shabby"/>
            </a:endParaRPr>
          </a:p>
          <a:p>
            <a:pPr marL="0" indent="0" algn="ctr">
              <a:buNone/>
            </a:pPr>
            <a:endParaRPr lang="nl-NL" sz="3600"/>
          </a:p>
        </p:txBody>
      </p:sp>
    </p:spTree>
    <p:extLst>
      <p:ext uri="{BB962C8B-B14F-4D97-AF65-F5344CB8AC3E}">
        <p14:creationId xmlns:p14="http://schemas.microsoft.com/office/powerpoint/2010/main" val="358465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ECB0-DE7D-6E57-0007-19C41313579E}"/>
              </a:ext>
            </a:extLst>
          </p:cNvPr>
          <p:cNvSpPr>
            <a:spLocks noGrp="1"/>
          </p:cNvSpPr>
          <p:nvPr>
            <p:ph type="title"/>
          </p:nvPr>
        </p:nvSpPr>
        <p:spPr/>
        <p:txBody>
          <a:bodyPr/>
          <a:lstStyle/>
          <a:p>
            <a:r>
              <a:rPr lang="nl-NL"/>
              <a:t>Quotes hulpverleners</a:t>
            </a:r>
          </a:p>
        </p:txBody>
      </p:sp>
      <p:sp>
        <p:nvSpPr>
          <p:cNvPr id="4" name="Text Placeholder 3">
            <a:extLst>
              <a:ext uri="{FF2B5EF4-FFF2-40B4-BE49-F238E27FC236}">
                <a16:creationId xmlns:a16="http://schemas.microsoft.com/office/drawing/2014/main" id="{95D72271-5EE4-07B8-1210-6490955BD516}"/>
              </a:ext>
            </a:extLst>
          </p:cNvPr>
          <p:cNvSpPr>
            <a:spLocks noGrp="1"/>
          </p:cNvSpPr>
          <p:nvPr>
            <p:ph type="body" sz="quarter" idx="20"/>
          </p:nvPr>
        </p:nvSpPr>
        <p:spPr/>
        <p:txBody>
          <a:bodyPr/>
          <a:lstStyle/>
          <a:p>
            <a:pPr marL="227965" indent="-227965"/>
            <a:r>
              <a:rPr lang="nl-NL" sz="1800" dirty="0">
                <a:solidFill>
                  <a:srgbClr val="333333"/>
                </a:solidFill>
                <a:latin typeface="Arial"/>
                <a:cs typeface="Arial"/>
              </a:rPr>
              <a:t>Wat hebben</a:t>
            </a:r>
            <a:r>
              <a:rPr kumimoji="0" lang="nl-NL" sz="1800" b="0" i="0" u="none" strike="noStrike" kern="1200" cap="none" spc="0" normalizeH="0" baseline="0" noProof="0" dirty="0">
                <a:ln>
                  <a:noFill/>
                </a:ln>
                <a:solidFill>
                  <a:srgbClr val="333333"/>
                </a:solidFill>
                <a:effectLst/>
                <a:uLnTx/>
                <a:uFillTx/>
                <a:latin typeface="Arial"/>
                <a:cs typeface="Arial"/>
              </a:rPr>
              <a:t> de collega's </a:t>
            </a:r>
            <a:r>
              <a:rPr lang="nl-NL" sz="1800" dirty="0">
                <a:solidFill>
                  <a:srgbClr val="333333"/>
                </a:solidFill>
                <a:latin typeface="Arial"/>
                <a:cs typeface="Arial"/>
              </a:rPr>
              <a:t>gedaan </a:t>
            </a:r>
            <a:r>
              <a:rPr kumimoji="0" lang="nl-NL" sz="1800" b="0" i="0" u="none" strike="noStrike" kern="1200" cap="none" spc="0" normalizeH="0" baseline="0" noProof="0" dirty="0">
                <a:ln>
                  <a:noFill/>
                </a:ln>
                <a:solidFill>
                  <a:srgbClr val="333333"/>
                </a:solidFill>
                <a:effectLst/>
                <a:uLnTx/>
                <a:uFillTx/>
                <a:latin typeface="Arial"/>
                <a:cs typeface="Arial"/>
              </a:rPr>
              <a:t>die voor mij bij het hulpverleningstraject betrokken </a:t>
            </a:r>
            <a:r>
              <a:rPr lang="nl-NL" sz="1800" dirty="0">
                <a:solidFill>
                  <a:srgbClr val="333333"/>
                </a:solidFill>
                <a:latin typeface="Arial"/>
                <a:cs typeface="Arial"/>
              </a:rPr>
              <a:t>waren</a:t>
            </a:r>
            <a:r>
              <a:rPr kumimoji="0" lang="nl-NL" sz="1800" b="0" i="0" u="none" strike="noStrike" kern="1200" cap="none" spc="0" normalizeH="0" baseline="0" noProof="0" dirty="0">
                <a:ln>
                  <a:noFill/>
                </a:ln>
                <a:solidFill>
                  <a:srgbClr val="333333"/>
                </a:solidFill>
                <a:effectLst/>
                <a:uLnTx/>
                <a:uFillTx/>
                <a:latin typeface="Arial"/>
                <a:cs typeface="Arial"/>
              </a:rPr>
              <a:t>?</a:t>
            </a:r>
            <a:endParaRPr lang="nl-NL" dirty="0">
              <a:latin typeface="Arial"/>
              <a:cs typeface="Arial"/>
            </a:endParaRPr>
          </a:p>
          <a:p>
            <a:pPr marL="227965" indent="-227965"/>
            <a:r>
              <a:rPr kumimoji="0" lang="nl-NL" sz="1800" b="0" i="0" u="none" strike="noStrike" kern="1200" cap="none" spc="0" normalizeH="0" baseline="0" noProof="0" dirty="0">
                <a:ln>
                  <a:noFill/>
                </a:ln>
                <a:solidFill>
                  <a:srgbClr val="000000"/>
                </a:solidFill>
                <a:effectLst/>
                <a:uLnTx/>
                <a:uFillTx/>
                <a:latin typeface="Arial"/>
                <a:cs typeface="Arial"/>
              </a:rPr>
              <a:t>Ik wil wel samenwerken, maar met wie?</a:t>
            </a:r>
            <a:endParaRPr lang="nl-NL" sz="1800" b="0" i="0" u="none" strike="noStrike" kern="1200" cap="none" spc="0" normalizeH="0" baseline="0" noProof="0" dirty="0">
              <a:ln>
                <a:noFill/>
              </a:ln>
              <a:solidFill>
                <a:srgbClr val="000000"/>
              </a:solidFill>
              <a:effectLst/>
              <a:uLnTx/>
              <a:uFillTx/>
              <a:latin typeface="Arial"/>
              <a:cs typeface="Arial"/>
            </a:endParaRPr>
          </a:p>
          <a:p>
            <a:pPr marL="227965" indent="-227965"/>
            <a:r>
              <a:rPr kumimoji="0" lang="nl-NL" sz="1800" b="0" i="0" u="none" strike="noStrike" kern="1200" cap="none" spc="0" normalizeH="0" baseline="0" noProof="0" dirty="0">
                <a:ln>
                  <a:noFill/>
                </a:ln>
                <a:solidFill>
                  <a:srgbClr val="000000"/>
                </a:solidFill>
                <a:effectLst/>
                <a:uLnTx/>
                <a:uFillTx/>
                <a:latin typeface="Arial"/>
                <a:cs typeface="Arial"/>
              </a:rPr>
              <a:t>De psychiater van de crisisdienst neemt mij niet serieus en luistert niet </a:t>
            </a:r>
            <a:endParaRPr lang="nl-NL" sz="1800" b="0" i="0" u="none" strike="noStrike" kern="1200" cap="none" spc="0" normalizeH="0" baseline="0" noProof="0" dirty="0">
              <a:ln>
                <a:noFill/>
              </a:ln>
              <a:solidFill>
                <a:srgbClr val="000000"/>
              </a:solidFill>
              <a:effectLst/>
              <a:uLnTx/>
              <a:uFillTx/>
              <a:latin typeface="Arial"/>
              <a:cs typeface="Arial"/>
            </a:endParaRPr>
          </a:p>
          <a:p>
            <a:pPr marL="227965" indent="-227965"/>
            <a:r>
              <a:rPr lang="nl-NL" sz="1800" dirty="0">
                <a:solidFill>
                  <a:srgbClr val="000000"/>
                </a:solidFill>
                <a:latin typeface="Arial"/>
                <a:cs typeface="Arial"/>
              </a:rPr>
              <a:t>Ik</a:t>
            </a:r>
            <a:r>
              <a:rPr kumimoji="0" lang="nl-NL" sz="1800" b="0" i="0" u="none" strike="noStrike" kern="1200" cap="none" spc="0" normalizeH="0" baseline="0" noProof="0" dirty="0">
                <a:ln>
                  <a:noFill/>
                </a:ln>
                <a:solidFill>
                  <a:srgbClr val="000000"/>
                </a:solidFill>
                <a:effectLst/>
                <a:uLnTx/>
                <a:uFillTx/>
                <a:latin typeface="Arial"/>
                <a:cs typeface="Arial"/>
              </a:rPr>
              <a:t> </a:t>
            </a:r>
            <a:r>
              <a:rPr lang="nl-NL" sz="1800" dirty="0">
                <a:solidFill>
                  <a:srgbClr val="000000"/>
                </a:solidFill>
                <a:latin typeface="Arial"/>
                <a:cs typeface="Arial"/>
              </a:rPr>
              <a:t>kan niet in mijn eentje inzetten op autonomie</a:t>
            </a:r>
            <a:r>
              <a:rPr kumimoji="0" lang="nl-NL" sz="1800" b="0" i="0" u="none" strike="noStrike" kern="1200" cap="none" spc="0" normalizeH="0" baseline="0" noProof="0" dirty="0">
                <a:ln>
                  <a:noFill/>
                </a:ln>
                <a:solidFill>
                  <a:srgbClr val="000000"/>
                </a:solidFill>
                <a:effectLst/>
                <a:uLnTx/>
                <a:uFillTx/>
                <a:latin typeface="Arial"/>
                <a:cs typeface="Arial"/>
              </a:rPr>
              <a:t> vergroten </a:t>
            </a:r>
            <a:endParaRPr lang="nl-NL" sz="1800" b="0" i="0" u="none" strike="noStrike" kern="1200" cap="none" spc="0" normalizeH="0" baseline="0" noProof="0" dirty="0">
              <a:ln>
                <a:noFill/>
              </a:ln>
              <a:solidFill>
                <a:srgbClr val="000000"/>
              </a:solidFill>
              <a:effectLst/>
              <a:uLnTx/>
              <a:uFillTx/>
              <a:latin typeface="Arial"/>
              <a:cs typeface="Arial"/>
            </a:endParaRPr>
          </a:p>
          <a:p>
            <a:pPr marL="227965" indent="-227965"/>
            <a:r>
              <a:rPr lang="nl-NL" sz="1800" dirty="0">
                <a:solidFill>
                  <a:srgbClr val="000000"/>
                </a:solidFill>
                <a:latin typeface="Arial"/>
                <a:cs typeface="Arial"/>
              </a:rPr>
              <a:t>Wat doet de inspectie eigenlijk?</a:t>
            </a:r>
            <a:endParaRPr lang="nl-NL"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7965" indent="-227965"/>
            <a:endParaRPr lang="nl-NL"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27965" indent="-227965"/>
            <a:endParaRPr lang="nl-NL"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27965" indent="-227965"/>
            <a:endParaRPr lang="nl-NL"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27965" indent="-227965"/>
            <a:endParaRPr lang="nl-NL"/>
          </a:p>
        </p:txBody>
      </p:sp>
      <p:pic>
        <p:nvPicPr>
          <p:cNvPr id="6" name="Picture 5">
            <a:extLst>
              <a:ext uri="{FF2B5EF4-FFF2-40B4-BE49-F238E27FC236}">
                <a16:creationId xmlns:a16="http://schemas.microsoft.com/office/drawing/2014/main" id="{FA42F705-4DDE-6915-1C3D-1D62B5413BD3}"/>
              </a:ext>
            </a:extLst>
          </p:cNvPr>
          <p:cNvPicPr>
            <a:picLocks noChangeAspect="1"/>
          </p:cNvPicPr>
          <p:nvPr/>
        </p:nvPicPr>
        <p:blipFill>
          <a:blip r:embed="rId3"/>
          <a:stretch>
            <a:fillRect/>
          </a:stretch>
        </p:blipFill>
        <p:spPr>
          <a:xfrm>
            <a:off x="6883200" y="914400"/>
            <a:ext cx="4241800" cy="4241800"/>
          </a:xfrm>
          <a:prstGeom prst="rect">
            <a:avLst/>
          </a:prstGeom>
        </p:spPr>
      </p:pic>
    </p:spTree>
    <p:extLst>
      <p:ext uri="{BB962C8B-B14F-4D97-AF65-F5344CB8AC3E}">
        <p14:creationId xmlns:p14="http://schemas.microsoft.com/office/powerpoint/2010/main" val="143094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2A634-229E-E1F3-5294-560C597C9AA8}"/>
              </a:ext>
            </a:extLst>
          </p:cNvPr>
          <p:cNvSpPr>
            <a:spLocks noGrp="1"/>
          </p:cNvSpPr>
          <p:nvPr>
            <p:ph type="title"/>
          </p:nvPr>
        </p:nvSpPr>
        <p:spPr>
          <a:xfrm>
            <a:off x="1131546" y="2921793"/>
            <a:ext cx="4571999" cy="1014413"/>
          </a:xfrm>
        </p:spPr>
        <p:txBody>
          <a:bodyPr>
            <a:normAutofit fontScale="90000"/>
          </a:bodyPr>
          <a:lstStyle/>
          <a:p>
            <a:r>
              <a:rPr lang="nl-NL">
                <a:ea typeface="Verdana"/>
                <a:cs typeface="Tahoma"/>
              </a:rPr>
              <a:t>Bekijk hier wat jongvolwassenen zelf zeggen over steun en hulp</a:t>
            </a:r>
            <a:endParaRPr lang="nl-NL"/>
          </a:p>
        </p:txBody>
      </p:sp>
      <p:pic>
        <p:nvPicPr>
          <p:cNvPr id="6" name="Onlinemedia 5" title="Zelfdoding bij jongvolwassenen - steun en hulp">
            <a:hlinkClick r:id="" action="ppaction://media"/>
            <a:extLst>
              <a:ext uri="{FF2B5EF4-FFF2-40B4-BE49-F238E27FC236}">
                <a16:creationId xmlns:a16="http://schemas.microsoft.com/office/drawing/2014/main" id="{3906A048-59BF-EBFE-6C04-72170A208053}"/>
              </a:ext>
            </a:extLst>
          </p:cNvPr>
          <p:cNvPicPr>
            <a:picLocks noGrp="1" noRot="1" noChangeAspect="1"/>
          </p:cNvPicPr>
          <p:nvPr>
            <p:ph sz="quarter" idx="16"/>
            <a:videoFile r:link="rId1"/>
          </p:nvPr>
        </p:nvPicPr>
        <p:blipFill>
          <a:blip r:embed="rId3"/>
          <a:stretch>
            <a:fillRect/>
          </a:stretch>
        </p:blipFill>
        <p:spPr>
          <a:xfrm>
            <a:off x="6335713" y="1758950"/>
            <a:ext cx="5186362" cy="2921000"/>
          </a:xfrm>
        </p:spPr>
      </p:pic>
    </p:spTree>
    <p:extLst>
      <p:ext uri="{BB962C8B-B14F-4D97-AF65-F5344CB8AC3E}">
        <p14:creationId xmlns:p14="http://schemas.microsoft.com/office/powerpoint/2010/main" val="406662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tekst, overdekt, vloer, kamer&#10;&#10;Automatisch gegenereerde beschrijving">
            <a:extLst>
              <a:ext uri="{FF2B5EF4-FFF2-40B4-BE49-F238E27FC236}">
                <a16:creationId xmlns:a16="http://schemas.microsoft.com/office/drawing/2014/main" id="{158712FB-CFCE-9E4B-2F3C-FF5A20B9C2A9}"/>
              </a:ext>
            </a:extLst>
          </p:cNvPr>
          <p:cNvPicPr>
            <a:picLocks noGrp="1" noChangeAspect="1"/>
          </p:cNvPicPr>
          <p:nvPr>
            <p:ph type="pic" sz="quarter" idx="15"/>
          </p:nvPr>
        </p:nvPicPr>
        <p:blipFill>
          <a:blip r:embed="rId3"/>
          <a:srcRect t="531" b="531"/>
          <a:stretch/>
        </p:blipFill>
        <p:spPr>
          <a:xfrm>
            <a:off x="5239" y="0"/>
            <a:ext cx="12181522" cy="6858000"/>
          </a:xfrm>
        </p:spPr>
      </p:pic>
      <p:sp>
        <p:nvSpPr>
          <p:cNvPr id="4" name="Tijdelijke aanduiding voor tekst 5">
            <a:extLst>
              <a:ext uri="{FF2B5EF4-FFF2-40B4-BE49-F238E27FC236}">
                <a16:creationId xmlns:a16="http://schemas.microsoft.com/office/drawing/2014/main" id="{95E5C56C-AF6D-787D-56D4-F23751F10AC4}"/>
              </a:ext>
            </a:extLst>
          </p:cNvPr>
          <p:cNvSpPr txBox="1">
            <a:spLocks/>
          </p:cNvSpPr>
          <p:nvPr/>
        </p:nvSpPr>
        <p:spPr>
          <a:xfrm>
            <a:off x="3348281" y="1759621"/>
            <a:ext cx="5491819" cy="3338252"/>
          </a:xfrm>
          <a:prstGeom prst="roundRect">
            <a:avLst/>
          </a:prstGeom>
          <a:solidFill>
            <a:srgbClr val="D9E7E3"/>
          </a:solidFill>
        </p:spPr>
        <p:txBody>
          <a:bodyPr lIns="91440" tIns="45720" rIns="91440" bIns="45720" anchor="t"/>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endParaRPr lang="nl-NL"/>
          </a:p>
          <a:p>
            <a:pPr marL="0" indent="0" algn="ctr">
              <a:spcAft>
                <a:spcPts val="0"/>
              </a:spcAft>
              <a:buNone/>
            </a:pPr>
            <a:r>
              <a:rPr lang="nl-NL" sz="3600">
                <a:solidFill>
                  <a:srgbClr val="2AAA82"/>
                </a:solidFill>
                <a:latin typeface="Another Shabby"/>
              </a:rPr>
              <a:t>Elke maand verliezen</a:t>
            </a:r>
            <a:endParaRPr lang="nl-NL" sz="3600">
              <a:solidFill>
                <a:srgbClr val="2AAA82"/>
              </a:solidFill>
              <a:latin typeface="Aptos" panose="020B0004020202020204"/>
            </a:endParaRPr>
          </a:p>
          <a:p>
            <a:pPr marL="0" indent="0" algn="ctr">
              <a:spcAft>
                <a:spcPts val="0"/>
              </a:spcAft>
              <a:buNone/>
            </a:pPr>
            <a:r>
              <a:rPr lang="nl-NL" sz="3600">
                <a:solidFill>
                  <a:srgbClr val="2AAA82"/>
                </a:solidFill>
                <a:latin typeface="Another Shabby"/>
              </a:rPr>
              <a:t>we een klaslokaal vol</a:t>
            </a:r>
            <a:endParaRPr lang="nl-NL" sz="3600">
              <a:solidFill>
                <a:srgbClr val="2AAA82"/>
              </a:solidFill>
              <a:latin typeface="Aptos" panose="020B0004020202020204"/>
            </a:endParaRPr>
          </a:p>
          <a:p>
            <a:pPr marL="0" indent="0" algn="ctr">
              <a:spcAft>
                <a:spcPts val="0"/>
              </a:spcAft>
              <a:buNone/>
            </a:pPr>
            <a:r>
              <a:rPr lang="nl-NL" sz="3600">
                <a:solidFill>
                  <a:srgbClr val="2AAA82"/>
                </a:solidFill>
                <a:latin typeface="Another Shabby"/>
              </a:rPr>
              <a:t> jongeren tot 30 jaar</a:t>
            </a:r>
            <a:endParaRPr lang="nl-NL" sz="3600">
              <a:solidFill>
                <a:srgbClr val="2AAA82"/>
              </a:solidFill>
              <a:latin typeface="Aptos"/>
            </a:endParaRPr>
          </a:p>
          <a:p>
            <a:pPr marL="0" indent="0" algn="ctr">
              <a:spcAft>
                <a:spcPts val="0"/>
              </a:spcAft>
              <a:buNone/>
            </a:pPr>
            <a:r>
              <a:rPr lang="nl-NL" sz="3600">
                <a:solidFill>
                  <a:srgbClr val="2AAA82"/>
                </a:solidFill>
                <a:latin typeface="Another Shabby"/>
              </a:rPr>
              <a:t> aan suïcide</a:t>
            </a:r>
            <a:endParaRPr lang="nl-NL" sz="3600">
              <a:solidFill>
                <a:srgbClr val="2AAA82"/>
              </a:solidFill>
              <a:latin typeface="Aptos" panose="020B0004020202020204"/>
            </a:endParaRPr>
          </a:p>
          <a:p>
            <a:pPr marL="0" indent="0" algn="ctr">
              <a:spcAft>
                <a:spcPts val="0"/>
              </a:spcAft>
              <a:buNone/>
            </a:pPr>
            <a:endParaRPr lang="nl-NL" sz="4400">
              <a:solidFill>
                <a:srgbClr val="2AAA82"/>
              </a:solidFill>
              <a:latin typeface="Another Shabby"/>
            </a:endParaRPr>
          </a:p>
        </p:txBody>
      </p:sp>
    </p:spTree>
    <p:extLst>
      <p:ext uri="{BB962C8B-B14F-4D97-AF65-F5344CB8AC3E}">
        <p14:creationId xmlns:p14="http://schemas.microsoft.com/office/powerpoint/2010/main" val="106651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A204818-809C-997A-77D8-5DE4993880C5}"/>
              </a:ext>
            </a:extLst>
          </p:cNvPr>
          <p:cNvSpPr>
            <a:spLocks noGrp="1"/>
          </p:cNvSpPr>
          <p:nvPr>
            <p:ph type="title"/>
          </p:nvPr>
        </p:nvSpPr>
        <p:spPr>
          <a:xfrm>
            <a:off x="1156793" y="2010225"/>
            <a:ext cx="9452488" cy="1014413"/>
          </a:xfrm>
        </p:spPr>
        <p:txBody>
          <a:bodyPr/>
          <a:lstStyle/>
          <a:p>
            <a:r>
              <a:rPr lang="nl-NL">
                <a:ea typeface="Verdana"/>
                <a:cs typeface="Tahoma"/>
              </a:rPr>
              <a:t>Onze missie</a:t>
            </a:r>
          </a:p>
        </p:txBody>
      </p:sp>
      <p:sp>
        <p:nvSpPr>
          <p:cNvPr id="6" name="Tijdelijke aanduiding voor tekst 5">
            <a:extLst>
              <a:ext uri="{FF2B5EF4-FFF2-40B4-BE49-F238E27FC236}">
                <a16:creationId xmlns:a16="http://schemas.microsoft.com/office/drawing/2014/main" id="{050E40F9-864A-15ED-3BFC-4CD1B65E1F27}"/>
              </a:ext>
            </a:extLst>
          </p:cNvPr>
          <p:cNvSpPr>
            <a:spLocks noGrp="1"/>
          </p:cNvSpPr>
          <p:nvPr>
            <p:ph type="body" sz="quarter" idx="20"/>
          </p:nvPr>
        </p:nvSpPr>
        <p:spPr>
          <a:xfrm>
            <a:off x="1156793" y="3159574"/>
            <a:ext cx="10111074" cy="4117973"/>
          </a:xfrm>
        </p:spPr>
        <p:txBody>
          <a:bodyPr/>
          <a:lstStyle/>
          <a:p>
            <a:pPr marL="0" indent="0">
              <a:buNone/>
            </a:pPr>
            <a:r>
              <a:rPr lang="nl-NL" sz="4400">
                <a:latin typeface="Another Shabby"/>
              </a:rPr>
              <a:t>Geen enkele hulpverlener voelt zich onbekwaam als het gaat om suïcidepreventie</a:t>
            </a:r>
            <a:endParaRPr lang="nl-NL"/>
          </a:p>
        </p:txBody>
      </p:sp>
    </p:spTree>
    <p:extLst>
      <p:ext uri="{BB962C8B-B14F-4D97-AF65-F5344CB8AC3E}">
        <p14:creationId xmlns:p14="http://schemas.microsoft.com/office/powerpoint/2010/main" val="7472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1">
            <a:extLst>
              <a:ext uri="{FF2B5EF4-FFF2-40B4-BE49-F238E27FC236}">
                <a16:creationId xmlns:a16="http://schemas.microsoft.com/office/drawing/2014/main" id="{837B1BCA-964F-5972-FC76-30E2FC21DC66}"/>
              </a:ext>
            </a:extLst>
          </p:cNvPr>
          <p:cNvSpPr txBox="1"/>
          <p:nvPr/>
        </p:nvSpPr>
        <p:spPr>
          <a:xfrm>
            <a:off x="838199" y="5107155"/>
            <a:ext cx="8511863" cy="923330"/>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De cijfers voor suïcide onder jongeren laten een wisselend beeld zien over de jaren heen. Het gemiddelde aantal suïcides per jaar van 2011 tot 2022 is 61. Jongens overlijden gemiddeld vaker door zelfdoding dan meisjes.</a:t>
            </a:r>
          </a:p>
        </p:txBody>
      </p:sp>
      <p:sp>
        <p:nvSpPr>
          <p:cNvPr id="6" name="Title 1">
            <a:extLst>
              <a:ext uri="{FF2B5EF4-FFF2-40B4-BE49-F238E27FC236}">
                <a16:creationId xmlns:a16="http://schemas.microsoft.com/office/drawing/2014/main" id="{81B25756-4262-2A72-39B4-49BEBD3246A1}"/>
              </a:ext>
            </a:extLst>
          </p:cNvPr>
          <p:cNvSpPr txBox="1">
            <a:spLocks/>
          </p:cNvSpPr>
          <p:nvPr/>
        </p:nvSpPr>
        <p:spPr>
          <a:xfrm>
            <a:off x="838200" y="365127"/>
            <a:ext cx="10515600" cy="1325563"/>
          </a:xfrm>
          <a:prstGeom prst="rect">
            <a:avLst/>
          </a:prstGeom>
        </p:spPr>
        <p:txBody>
          <a:bodyPr anchor="ctr"/>
          <a:lst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en-US" err="1"/>
              <a:t>Cijfers</a:t>
            </a:r>
            <a:r>
              <a:rPr lang="en-US"/>
              <a:t> </a:t>
            </a:r>
            <a:r>
              <a:rPr lang="en-US" err="1"/>
              <a:t>suïcide</a:t>
            </a:r>
            <a:r>
              <a:rPr lang="en-US"/>
              <a:t> </a:t>
            </a:r>
            <a:r>
              <a:rPr lang="en-US" err="1"/>
              <a:t>onder</a:t>
            </a:r>
            <a:r>
              <a:rPr lang="en-US"/>
              <a:t> </a:t>
            </a:r>
            <a:r>
              <a:rPr lang="en-US" err="1"/>
              <a:t>jongeren</a:t>
            </a:r>
            <a:endParaRPr lang="en-US"/>
          </a:p>
        </p:txBody>
      </p:sp>
      <p:pic>
        <p:nvPicPr>
          <p:cNvPr id="8" name="Picture 7" descr="A graph with numbers and lines&#10;&#10;Description automatically generated">
            <a:extLst>
              <a:ext uri="{FF2B5EF4-FFF2-40B4-BE49-F238E27FC236}">
                <a16:creationId xmlns:a16="http://schemas.microsoft.com/office/drawing/2014/main" id="{5A5E9380-FC3F-24E2-DE1A-9E132AA05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424367"/>
            <a:ext cx="7733657" cy="3546878"/>
          </a:xfrm>
          <a:prstGeom prst="rect">
            <a:avLst/>
          </a:prstGeom>
        </p:spPr>
      </p:pic>
    </p:spTree>
    <p:extLst>
      <p:ext uri="{BB962C8B-B14F-4D97-AF65-F5344CB8AC3E}">
        <p14:creationId xmlns:p14="http://schemas.microsoft.com/office/powerpoint/2010/main" val="270257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B943D4-4E2E-EC63-4B74-0CA38BAC7E73}"/>
              </a:ext>
            </a:extLst>
          </p:cNvPr>
          <p:cNvSpPr>
            <a:spLocks noGrp="1"/>
          </p:cNvSpPr>
          <p:nvPr>
            <p:ph type="title"/>
          </p:nvPr>
        </p:nvSpPr>
        <p:spPr>
          <a:xfrm>
            <a:off x="838200" y="365127"/>
            <a:ext cx="10515600" cy="1325563"/>
          </a:xfrm>
        </p:spPr>
        <p:txBody>
          <a:bodyPr/>
          <a:lstStyle/>
          <a:p>
            <a:r>
              <a:rPr lang="en-US" err="1"/>
              <a:t>Cijfers</a:t>
            </a:r>
            <a:r>
              <a:rPr lang="en-US"/>
              <a:t> </a:t>
            </a:r>
            <a:r>
              <a:rPr lang="en-US" err="1"/>
              <a:t>suïcide</a:t>
            </a:r>
            <a:r>
              <a:rPr lang="en-US"/>
              <a:t> </a:t>
            </a:r>
            <a:r>
              <a:rPr lang="en-US" err="1"/>
              <a:t>onder</a:t>
            </a:r>
            <a:r>
              <a:rPr lang="en-US"/>
              <a:t> </a:t>
            </a:r>
            <a:r>
              <a:rPr lang="en-US" err="1"/>
              <a:t>jongeren</a:t>
            </a:r>
            <a:endParaRPr lang="en-US"/>
          </a:p>
        </p:txBody>
      </p:sp>
      <p:sp>
        <p:nvSpPr>
          <p:cNvPr id="2" name="Tekstvak 21">
            <a:extLst>
              <a:ext uri="{FF2B5EF4-FFF2-40B4-BE49-F238E27FC236}">
                <a16:creationId xmlns:a16="http://schemas.microsoft.com/office/drawing/2014/main" id="{734EB902-A365-17BF-AAF1-EB7AA528E46E}"/>
              </a:ext>
            </a:extLst>
          </p:cNvPr>
          <p:cNvSpPr txBox="1"/>
          <p:nvPr/>
        </p:nvSpPr>
        <p:spPr>
          <a:xfrm>
            <a:off x="8242477" y="1690689"/>
            <a:ext cx="3464419" cy="286232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Er is een toename van het aantal zelfdodingen onder jongvolwassenen, vooral onder mannen. Kijkend naar de relatieve cijfers was er onder jongvolwassen mannen een stijging van ruim 30% tussen 2020 en 2021. Deze cijfers waren in 2022 blijvend verhoogd.</a:t>
            </a:r>
          </a:p>
        </p:txBody>
      </p:sp>
      <p:pic>
        <p:nvPicPr>
          <p:cNvPr id="5" name="Picture 4" descr="A graph of a number of people&#10;&#10;Description automatically generated with medium confidence">
            <a:extLst>
              <a:ext uri="{FF2B5EF4-FFF2-40B4-BE49-F238E27FC236}">
                <a16:creationId xmlns:a16="http://schemas.microsoft.com/office/drawing/2014/main" id="{BC766ED9-D519-EFB4-CC2B-C7A40BC0D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690690"/>
            <a:ext cx="7296157" cy="4645716"/>
          </a:xfrm>
          <a:prstGeom prst="rect">
            <a:avLst/>
          </a:prstGeom>
        </p:spPr>
      </p:pic>
    </p:spTree>
    <p:extLst>
      <p:ext uri="{BB962C8B-B14F-4D97-AF65-F5344CB8AC3E}">
        <p14:creationId xmlns:p14="http://schemas.microsoft.com/office/powerpoint/2010/main" val="352568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different colored squares&#10;&#10;Description automatically generated">
            <a:extLst>
              <a:ext uri="{FF2B5EF4-FFF2-40B4-BE49-F238E27FC236}">
                <a16:creationId xmlns:a16="http://schemas.microsoft.com/office/drawing/2014/main" id="{1F76ABAF-39AC-4891-1601-461961D4FF3E}"/>
              </a:ext>
            </a:extLst>
          </p:cNvPr>
          <p:cNvPicPr>
            <a:picLocks noChangeAspect="1"/>
          </p:cNvPicPr>
          <p:nvPr/>
        </p:nvPicPr>
        <p:blipFill rotWithShape="1">
          <a:blip r:embed="rId3">
            <a:extLst>
              <a:ext uri="{28A0092B-C50C-407E-A947-70E740481C1C}">
                <a14:useLocalDpi xmlns:a14="http://schemas.microsoft.com/office/drawing/2010/main" val="0"/>
              </a:ext>
            </a:extLst>
          </a:blip>
          <a:srcRect t="6760"/>
          <a:stretch/>
        </p:blipFill>
        <p:spPr>
          <a:xfrm>
            <a:off x="836612" y="1408845"/>
            <a:ext cx="6375557" cy="5449155"/>
          </a:xfrm>
          <a:prstGeom prst="rect">
            <a:avLst/>
          </a:prstGeom>
        </p:spPr>
      </p:pic>
      <p:sp>
        <p:nvSpPr>
          <p:cNvPr id="6" name="Titel 10">
            <a:extLst>
              <a:ext uri="{FF2B5EF4-FFF2-40B4-BE49-F238E27FC236}">
                <a16:creationId xmlns:a16="http://schemas.microsoft.com/office/drawing/2014/main" id="{72529015-FFE3-4778-1984-BF700CCA0DFE}"/>
              </a:ext>
            </a:extLst>
          </p:cNvPr>
          <p:cNvSpPr txBox="1">
            <a:spLocks/>
          </p:cNvSpPr>
          <p:nvPr/>
        </p:nvSpPr>
        <p:spPr>
          <a:xfrm>
            <a:off x="839788" y="365127"/>
            <a:ext cx="10515600" cy="1325563"/>
          </a:xfrm>
          <a:prstGeom prst="rect">
            <a:avLst/>
          </a:prstGeom>
        </p:spPr>
        <p:txBody>
          <a:bodyPr anchor="ctr"/>
          <a:lst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nl-NL"/>
              <a:t>Doodsoorzaken onder jongeren</a:t>
            </a:r>
          </a:p>
        </p:txBody>
      </p:sp>
    </p:spTree>
    <p:extLst>
      <p:ext uri="{BB962C8B-B14F-4D97-AF65-F5344CB8AC3E}">
        <p14:creationId xmlns:p14="http://schemas.microsoft.com/office/powerpoint/2010/main" val="109386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cirkel&#10;&#10;Automatisch gegenereerde beschrijving">
            <a:extLst>
              <a:ext uri="{FF2B5EF4-FFF2-40B4-BE49-F238E27FC236}">
                <a16:creationId xmlns:a16="http://schemas.microsoft.com/office/drawing/2014/main" id="{08F3597F-1F7A-77E6-44BE-C61A391E5597}"/>
              </a:ext>
            </a:extLst>
          </p:cNvPr>
          <p:cNvPicPr>
            <a:picLocks noChangeAspect="1"/>
          </p:cNvPicPr>
          <p:nvPr/>
        </p:nvPicPr>
        <p:blipFill>
          <a:blip r:embed="rId3"/>
          <a:stretch>
            <a:fillRect/>
          </a:stretch>
        </p:blipFill>
        <p:spPr>
          <a:xfrm>
            <a:off x="5136776" y="577790"/>
            <a:ext cx="893788" cy="897370"/>
          </a:xfrm>
          <a:prstGeom prst="rect">
            <a:avLst/>
          </a:prstGeom>
        </p:spPr>
      </p:pic>
      <p:sp>
        <p:nvSpPr>
          <p:cNvPr id="11" name="Titel 10">
            <a:extLst>
              <a:ext uri="{FF2B5EF4-FFF2-40B4-BE49-F238E27FC236}">
                <a16:creationId xmlns:a16="http://schemas.microsoft.com/office/drawing/2014/main" id="{FD0358CD-871E-FD21-5C45-0FE32D140DDE}"/>
              </a:ext>
            </a:extLst>
          </p:cNvPr>
          <p:cNvSpPr>
            <a:spLocks noGrp="1"/>
          </p:cNvSpPr>
          <p:nvPr>
            <p:ph type="title"/>
          </p:nvPr>
        </p:nvSpPr>
        <p:spPr/>
        <p:txBody>
          <a:bodyPr/>
          <a:lstStyle/>
          <a:p>
            <a:r>
              <a:rPr lang="nl-NL"/>
              <a:t>Feiten uit de zorg</a:t>
            </a:r>
          </a:p>
        </p:txBody>
      </p:sp>
      <p:sp>
        <p:nvSpPr>
          <p:cNvPr id="22" name="Tekstvak 21">
            <a:extLst>
              <a:ext uri="{FF2B5EF4-FFF2-40B4-BE49-F238E27FC236}">
                <a16:creationId xmlns:a16="http://schemas.microsoft.com/office/drawing/2014/main" id="{E25E3737-93AC-ABB5-59B9-FF720B84C4B8}"/>
              </a:ext>
            </a:extLst>
          </p:cNvPr>
          <p:cNvSpPr txBox="1"/>
          <p:nvPr/>
        </p:nvSpPr>
        <p:spPr>
          <a:xfrm>
            <a:off x="772764" y="2093495"/>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nl-NL" err="1"/>
              <a:t>Tweederde</a:t>
            </a:r>
            <a:r>
              <a:rPr lang="nl-NL"/>
              <a:t> (61%) van de jongvolwassenen die in 2022 zijn overleden aan suïcide hebben tussen 2010 en 2020 specialistische GGZ ontvangen vanuit de zorgverzekeringswet.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In 2022 werden er 20 suïcides gemeld bij de Inspectie. In 2021 waren dit er 10, in 2020 19 en in 2019 12. Het gaat hier om verplichte meldingen van jeugdhulporganisaties. </a:t>
            </a:r>
            <a:r>
              <a:rPr lang="nl-NL" baseline="30000"/>
              <a:t>1</a:t>
            </a: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In 2017 waren er 81 suïcides onder jongeren tussen de 10-20 jaar. Een kwart daarvan ontving jeugdhulp. Zes jongeren kwamen uit een gesloten jeugdzorginstelling. </a:t>
            </a:r>
            <a:r>
              <a:rPr lang="nl-NL" baseline="30000"/>
              <a:t>2</a:t>
            </a:r>
            <a:endParaRPr lang="nl-NL"/>
          </a:p>
        </p:txBody>
      </p:sp>
      <p:sp>
        <p:nvSpPr>
          <p:cNvPr id="4" name="Tekstvak 21">
            <a:extLst>
              <a:ext uri="{FF2B5EF4-FFF2-40B4-BE49-F238E27FC236}">
                <a16:creationId xmlns:a16="http://schemas.microsoft.com/office/drawing/2014/main" id="{8F679420-056D-96B8-F2E8-E08C889485F0}"/>
              </a:ext>
            </a:extLst>
          </p:cNvPr>
          <p:cNvSpPr txBox="1"/>
          <p:nvPr/>
        </p:nvSpPr>
        <p:spPr>
          <a:xfrm>
            <a:off x="838200" y="6338984"/>
            <a:ext cx="10515600" cy="307777"/>
          </a:xfrm>
          <a:prstGeom prst="rect">
            <a:avLst/>
          </a:prstGeom>
          <a:noFill/>
        </p:spPr>
        <p:txBody>
          <a:bodyPr wrap="square" rtlCol="0">
            <a:spAutoFit/>
          </a:bodyPr>
          <a:lstStyle/>
          <a:p>
            <a:r>
              <a:rPr lang="nl-NL" sz="1400">
                <a:hlinkClick r:id="rId4"/>
              </a:rPr>
              <a:t>Link 1 </a:t>
            </a:r>
            <a:r>
              <a:rPr lang="nl-NL" sz="1400"/>
              <a:t>| </a:t>
            </a:r>
            <a:r>
              <a:rPr lang="nl-NL" sz="1400">
                <a:hlinkClick r:id="rId5"/>
              </a:rPr>
              <a:t>Link 2</a:t>
            </a:r>
            <a:endParaRPr lang="nl-NL" sz="1400"/>
          </a:p>
        </p:txBody>
      </p:sp>
    </p:spTree>
    <p:extLst>
      <p:ext uri="{BB962C8B-B14F-4D97-AF65-F5344CB8AC3E}">
        <p14:creationId xmlns:p14="http://schemas.microsoft.com/office/powerpoint/2010/main" val="19423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Perceel&#10;&#10;Automatisch gegenereerde beschrijving">
            <a:extLst>
              <a:ext uri="{FF2B5EF4-FFF2-40B4-BE49-F238E27FC236}">
                <a16:creationId xmlns:a16="http://schemas.microsoft.com/office/drawing/2014/main" id="{F7BEBB85-BFD3-783D-2C9E-3BF5792B3BEA}"/>
              </a:ext>
            </a:extLst>
          </p:cNvPr>
          <p:cNvPicPr>
            <a:picLocks noChangeAspect="1"/>
          </p:cNvPicPr>
          <p:nvPr/>
        </p:nvPicPr>
        <p:blipFill rotWithShape="1">
          <a:blip r:embed="rId3">
            <a:extLst>
              <a:ext uri="{28A0092B-C50C-407E-A947-70E740481C1C}">
                <a14:useLocalDpi xmlns:a14="http://schemas.microsoft.com/office/drawing/2010/main" val="0"/>
              </a:ext>
            </a:extLst>
          </a:blip>
          <a:srcRect t="3981" b="6809"/>
          <a:stretch/>
        </p:blipFill>
        <p:spPr>
          <a:xfrm>
            <a:off x="836612" y="1404755"/>
            <a:ext cx="7207390" cy="4918772"/>
          </a:xfrm>
          <a:prstGeom prst="roundRect">
            <a:avLst>
              <a:gd name="adj" fmla="val 9174"/>
            </a:avLst>
          </a:prstGeom>
          <a:noFill/>
          <a:ln>
            <a:noFill/>
          </a:ln>
        </p:spPr>
      </p:pic>
      <p:sp>
        <p:nvSpPr>
          <p:cNvPr id="2" name="Titel 10">
            <a:extLst>
              <a:ext uri="{FF2B5EF4-FFF2-40B4-BE49-F238E27FC236}">
                <a16:creationId xmlns:a16="http://schemas.microsoft.com/office/drawing/2014/main" id="{499D293C-B7AA-68EA-D9A0-EE0E5E9034E4}"/>
              </a:ext>
            </a:extLst>
          </p:cNvPr>
          <p:cNvSpPr>
            <a:spLocks noGrp="1"/>
          </p:cNvSpPr>
          <p:nvPr>
            <p:ph type="title"/>
          </p:nvPr>
        </p:nvSpPr>
        <p:spPr>
          <a:xfrm>
            <a:off x="839788" y="365127"/>
            <a:ext cx="10515600" cy="1325563"/>
          </a:xfrm>
        </p:spPr>
        <p:txBody>
          <a:bodyPr anchor="ctr"/>
          <a:lstStyle/>
          <a:p>
            <a:r>
              <a:rPr lang="nl-NL" sz="3600"/>
              <a:t>Thema’s verplichte meldingen</a:t>
            </a:r>
          </a:p>
        </p:txBody>
      </p:sp>
    </p:spTree>
    <p:extLst>
      <p:ext uri="{BB962C8B-B14F-4D97-AF65-F5344CB8AC3E}">
        <p14:creationId xmlns:p14="http://schemas.microsoft.com/office/powerpoint/2010/main" val="273022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F1A479B3-4F43-28AD-B5BD-AD73950119B1}"/>
              </a:ext>
            </a:extLst>
          </p:cNvPr>
          <p:cNvSpPr/>
          <p:nvPr/>
        </p:nvSpPr>
        <p:spPr>
          <a:xfrm>
            <a:off x="1850849" y="1972235"/>
            <a:ext cx="2985247" cy="2913529"/>
          </a:xfrm>
          <a:prstGeom prst="ellipse">
            <a:avLst/>
          </a:prstGeom>
          <a:solidFill>
            <a:srgbClr val="2AAA83"/>
          </a:solidFill>
          <a:ln w="12700" cap="flat" cmpd="sng" algn="ctr">
            <a:solidFill>
              <a:srgbClr val="2AAA83">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nl-NL" sz="4400" b="1" kern="0">
                <a:solidFill>
                  <a:srgbClr val="FFFFFF"/>
                </a:solidFill>
                <a:latin typeface="+mn-lt"/>
                <a:ea typeface="+mn-ea"/>
                <a:cs typeface="+mn-cs"/>
              </a:rPr>
              <a:t>50</a:t>
            </a:r>
            <a:r>
              <a:rPr kumimoji="0" lang="nl-NL" sz="4400" b="1" i="0" u="none" strike="noStrike" kern="0" cap="none" spc="0" normalizeH="0" baseline="0" noProof="0">
                <a:ln>
                  <a:noFill/>
                </a:ln>
                <a:solidFill>
                  <a:srgbClr val="FFFFFF"/>
                </a:solidFill>
                <a:effectLst/>
                <a:uLnTx/>
                <a:uFillTx/>
                <a:latin typeface="+mn-lt"/>
                <a:ea typeface="+mn-ea"/>
                <a:cs typeface="+mn-cs"/>
              </a:rPr>
              <a:t>0</a:t>
            </a:r>
            <a:r>
              <a:rPr kumimoji="0" lang="nl-NL" sz="3200" b="1" i="0" u="none" strike="noStrike" kern="0" cap="none" spc="0" normalizeH="0" baseline="0" noProof="0">
                <a:ln>
                  <a:noFill/>
                </a:ln>
                <a:solidFill>
                  <a:srgbClr val="FFFFFF"/>
                </a:solidFill>
                <a:effectLst/>
                <a:uLnTx/>
                <a:uFillTx/>
                <a:latin typeface="+mn-lt"/>
                <a:ea typeface="+mn-ea"/>
                <a:cs typeface="+mn-cs"/>
              </a:rPr>
              <a:t> </a:t>
            </a:r>
            <a:r>
              <a:rPr kumimoji="0" lang="nl-NL" sz="2800" i="0" u="none" strike="noStrike" kern="0" cap="none" spc="0" normalizeH="0" baseline="0" noProof="0">
                <a:ln>
                  <a:noFill/>
                </a:ln>
                <a:solidFill>
                  <a:srgbClr val="FFFFFF"/>
                </a:solidFill>
                <a:effectLst/>
                <a:uLnTx/>
                <a:uFillTx/>
                <a:latin typeface="+mn-lt"/>
                <a:ea typeface="+mn-ea"/>
                <a:cs typeface="+mn-cs"/>
              </a:rPr>
              <a:t>hulpvragen per dag</a:t>
            </a:r>
          </a:p>
        </p:txBody>
      </p:sp>
      <p:pic>
        <p:nvPicPr>
          <p:cNvPr id="15" name="Afbeelding 14">
            <a:extLst>
              <a:ext uri="{FF2B5EF4-FFF2-40B4-BE49-F238E27FC236}">
                <a16:creationId xmlns:a16="http://schemas.microsoft.com/office/drawing/2014/main" id="{50325CC8-5900-E109-C13A-1A0F00805B8B}"/>
              </a:ext>
            </a:extLst>
          </p:cNvPr>
          <p:cNvPicPr>
            <a:picLocks noChangeAspect="1"/>
          </p:cNvPicPr>
          <p:nvPr/>
        </p:nvPicPr>
        <p:blipFill rotWithShape="1">
          <a:blip r:embed="rId4"/>
          <a:srcRect b="2801"/>
          <a:stretch/>
        </p:blipFill>
        <p:spPr>
          <a:xfrm>
            <a:off x="6096000" y="512277"/>
            <a:ext cx="6068272" cy="5833446"/>
          </a:xfrm>
          <a:prstGeom prst="rect">
            <a:avLst/>
          </a:prstGeom>
        </p:spPr>
      </p:pic>
      <p:sp>
        <p:nvSpPr>
          <p:cNvPr id="3" name="Titel 10">
            <a:extLst>
              <a:ext uri="{FF2B5EF4-FFF2-40B4-BE49-F238E27FC236}">
                <a16:creationId xmlns:a16="http://schemas.microsoft.com/office/drawing/2014/main" id="{1BD6F1CC-87FB-7067-F574-7FEFECAF2485}"/>
              </a:ext>
            </a:extLst>
          </p:cNvPr>
          <p:cNvSpPr>
            <a:spLocks noGrp="1"/>
          </p:cNvSpPr>
          <p:nvPr>
            <p:ph type="title"/>
          </p:nvPr>
        </p:nvSpPr>
        <p:spPr>
          <a:xfrm>
            <a:off x="839788" y="365127"/>
            <a:ext cx="10515600" cy="1325563"/>
          </a:xfrm>
        </p:spPr>
        <p:txBody>
          <a:bodyPr anchor="ctr"/>
          <a:lstStyle/>
          <a:p>
            <a:r>
              <a:rPr lang="nl-NL" sz="3600">
                <a:ea typeface="Verdana"/>
                <a:cs typeface="Tahoma"/>
              </a:rPr>
              <a:t>Cijfers 113 hulplijn</a:t>
            </a:r>
            <a:endParaRPr lang="nl-NL"/>
          </a:p>
        </p:txBody>
      </p:sp>
    </p:spTree>
    <p:extLst>
      <p:ext uri="{BB962C8B-B14F-4D97-AF65-F5344CB8AC3E}">
        <p14:creationId xmlns:p14="http://schemas.microsoft.com/office/powerpoint/2010/main" val="84255897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13 PPT Algemeen">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3.xml><?xml version="1.0" encoding="utf-8"?>
<a:theme xmlns:a="http://schemas.openxmlformats.org/drawingml/2006/main" name="1_Kantoorthema">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5120b75-b289-4964-bdf2-a90529ca03f5">
      <UserInfo>
        <DisplayName>Emmie Overbeek</DisplayName>
        <AccountId>408</AccountId>
        <AccountType/>
      </UserInfo>
      <UserInfo>
        <DisplayName>Ruthie Werner</DisplayName>
        <AccountId>48</AccountId>
        <AccountType/>
      </UserInfo>
    </SharedWithUsers>
    <lcf76f155ced4ddcb4097134ff3c332f xmlns="c539f67d-4832-40bb-9de0-175c1c1d4686">
      <Terms xmlns="http://schemas.microsoft.com/office/infopath/2007/PartnerControls"/>
    </lcf76f155ced4ddcb4097134ff3c332f>
    <TaxCatchAll xmlns="65120b75-b289-4964-bdf2-a90529ca03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7066392794B429DCC7B833F979C3A" ma:contentTypeVersion="18" ma:contentTypeDescription="Een nieuw document maken." ma:contentTypeScope="" ma:versionID="691a742d8b468d3d86572fec8c29cd8e">
  <xsd:schema xmlns:xsd="http://www.w3.org/2001/XMLSchema" xmlns:xs="http://www.w3.org/2001/XMLSchema" xmlns:p="http://schemas.microsoft.com/office/2006/metadata/properties" xmlns:ns2="c539f67d-4832-40bb-9de0-175c1c1d4686" xmlns:ns3="65120b75-b289-4964-bdf2-a90529ca03f5" targetNamespace="http://schemas.microsoft.com/office/2006/metadata/properties" ma:root="true" ma:fieldsID="0b60406e57dec3825f48bbe7a50a4620" ns2:_="" ns3:_="">
    <xsd:import namespace="c539f67d-4832-40bb-9de0-175c1c1d4686"/>
    <xsd:import namespace="65120b75-b289-4964-bdf2-a90529ca03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9f67d-4832-40bb-9de0-175c1c1d4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6c0c415-c298-4106-bb5c-a69b546bee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20b75-b289-4964-bdf2-a90529ca03f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dd73fb7-198f-46a6-8474-12516293d6bb}" ma:internalName="TaxCatchAll" ma:showField="CatchAllData" ma:web="65120b75-b289-4964-bdf2-a90529ca0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D09FE9-76E4-4063-BBDE-42149665C0E2}">
  <ds:schemaRefs>
    <ds:schemaRef ds:uri="http://purl.org/dc/terms/"/>
    <ds:schemaRef ds:uri="http://schemas.microsoft.com/office/2006/metadata/properties"/>
    <ds:schemaRef ds:uri="http://purl.org/dc/dcmitype/"/>
    <ds:schemaRef ds:uri="65120b75-b289-4964-bdf2-a90529ca03f5"/>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539f67d-4832-40bb-9de0-175c1c1d4686"/>
    <ds:schemaRef ds:uri="http://www.w3.org/XML/1998/namespace"/>
  </ds:schemaRefs>
</ds:datastoreItem>
</file>

<file path=customXml/itemProps2.xml><?xml version="1.0" encoding="utf-8"?>
<ds:datastoreItem xmlns:ds="http://schemas.openxmlformats.org/officeDocument/2006/customXml" ds:itemID="{B569BEBB-8939-462B-ADA2-F6D914674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9f67d-4832-40bb-9de0-175c1c1d4686"/>
    <ds:schemaRef ds:uri="65120b75-b289-4964-bdf2-a90529ca03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2678AC-E751-459D-8840-2E2CB2BB93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999</Words>
  <Application>Microsoft Macintosh PowerPoint</Application>
  <PresentationFormat>Widescreen</PresentationFormat>
  <Paragraphs>94</Paragraphs>
  <Slides>16</Slides>
  <Notes>9</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Another Shabby</vt:lpstr>
      <vt:lpstr>Aptos</vt:lpstr>
      <vt:lpstr>Aptos Display</vt:lpstr>
      <vt:lpstr>Arial</vt:lpstr>
      <vt:lpstr>Arial Bold</vt:lpstr>
      <vt:lpstr>Calibri</vt:lpstr>
      <vt:lpstr>Courier New</vt:lpstr>
      <vt:lpstr>Helvetica Neue</vt:lpstr>
      <vt:lpstr>Montserrat</vt:lpstr>
      <vt:lpstr>Montserrat Black</vt:lpstr>
      <vt:lpstr>Verdana</vt:lpstr>
      <vt:lpstr>Kantoorthema</vt:lpstr>
      <vt:lpstr>113 PPT Algemeen</vt:lpstr>
      <vt:lpstr>1_Kantoorthema</vt:lpstr>
      <vt:lpstr>Suïcidaliteit en suïcidepreventie bij jongeren</vt:lpstr>
      <vt:lpstr>PowerPoint Presentation</vt:lpstr>
      <vt:lpstr>Onze missie</vt:lpstr>
      <vt:lpstr>PowerPoint Presentation</vt:lpstr>
      <vt:lpstr>Cijfers suïcide onder jongeren</vt:lpstr>
      <vt:lpstr>PowerPoint Presentation</vt:lpstr>
      <vt:lpstr>Feiten uit de zorg</vt:lpstr>
      <vt:lpstr>Thema’s verplichte meldingen</vt:lpstr>
      <vt:lpstr>Cijfers 113 hulplijn</vt:lpstr>
      <vt:lpstr>PowerPoint Presentation</vt:lpstr>
      <vt:lpstr>Essentie</vt:lpstr>
      <vt:lpstr>Bevindingen inspectierapport (1)</vt:lpstr>
      <vt:lpstr>Bevindingen inspectierapport (2)</vt:lpstr>
      <vt:lpstr>Waarom?</vt:lpstr>
      <vt:lpstr>Quotes hulpverleners</vt:lpstr>
      <vt:lpstr>Bekijk hier wat jongvolwassenen zelf zeggen over steun en hulp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Emmie Overbeek</cp:lastModifiedBy>
  <cp:revision>31</cp:revision>
  <dcterms:created xsi:type="dcterms:W3CDTF">2024-05-14T07:21:09Z</dcterms:created>
  <dcterms:modified xsi:type="dcterms:W3CDTF">2024-09-12T13:01:15Z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0x0101000537066392794B429DCC7B833F979C3A</vt:lpwstr>
  </property>
</Properties>
</file>